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ppt/slides/slide38.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37.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22.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6.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4.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6" r:id="rId1"/>
  </p:sldMasterIdLst>
  <p:notesMasterIdLst>
    <p:notesMasterId r:id="rId52"/>
  </p:notesMasterIdLst>
  <p:handoutMasterIdLst>
    <p:handoutMasterId r:id="rId53"/>
  </p:handoutMasterIdLst>
  <p:sldIdLst>
    <p:sldId id="436" r:id="rId2"/>
    <p:sldId id="414" r:id="rId3"/>
    <p:sldId id="415" r:id="rId4"/>
    <p:sldId id="269" r:id="rId5"/>
    <p:sldId id="395" r:id="rId6"/>
    <p:sldId id="396" r:id="rId7"/>
    <p:sldId id="416" r:id="rId8"/>
    <p:sldId id="417" r:id="rId9"/>
    <p:sldId id="418" r:id="rId10"/>
    <p:sldId id="364" r:id="rId11"/>
    <p:sldId id="437" r:id="rId12"/>
    <p:sldId id="420" r:id="rId13"/>
    <p:sldId id="421" r:id="rId14"/>
    <p:sldId id="373" r:id="rId15"/>
    <p:sldId id="427" r:id="rId16"/>
    <p:sldId id="428" r:id="rId17"/>
    <p:sldId id="429" r:id="rId18"/>
    <p:sldId id="419" r:id="rId19"/>
    <p:sldId id="273" r:id="rId20"/>
    <p:sldId id="439" r:id="rId21"/>
    <p:sldId id="348" r:id="rId22"/>
    <p:sldId id="422" r:id="rId23"/>
    <p:sldId id="446" r:id="rId24"/>
    <p:sldId id="423" r:id="rId25"/>
    <p:sldId id="424" r:id="rId26"/>
    <p:sldId id="425" r:id="rId27"/>
    <p:sldId id="426" r:id="rId28"/>
    <p:sldId id="447" r:id="rId29"/>
    <p:sldId id="408" r:id="rId30"/>
    <p:sldId id="398" r:id="rId31"/>
    <p:sldId id="433" r:id="rId32"/>
    <p:sldId id="430" r:id="rId33"/>
    <p:sldId id="440" r:id="rId34"/>
    <p:sldId id="441" r:id="rId35"/>
    <p:sldId id="442" r:id="rId36"/>
    <p:sldId id="445" r:id="rId37"/>
    <p:sldId id="443" r:id="rId38"/>
    <p:sldId id="431" r:id="rId39"/>
    <p:sldId id="432" r:id="rId40"/>
    <p:sldId id="444" r:id="rId41"/>
    <p:sldId id="434" r:id="rId42"/>
    <p:sldId id="435" r:id="rId43"/>
    <p:sldId id="355" r:id="rId44"/>
    <p:sldId id="279" r:id="rId45"/>
    <p:sldId id="399" r:id="rId46"/>
    <p:sldId id="438" r:id="rId47"/>
    <p:sldId id="448" r:id="rId48"/>
    <p:sldId id="451" r:id="rId49"/>
    <p:sldId id="449" r:id="rId50"/>
    <p:sldId id="45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566C"/>
    <a:srgbClr val="3B8CC1"/>
    <a:srgbClr val="A14986"/>
    <a:srgbClr val="674CA6"/>
    <a:srgbClr val="AC6851"/>
    <a:srgbClr val="B3FFFF"/>
    <a:srgbClr val="FFFFFF"/>
    <a:srgbClr val="4799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2"/>
    <p:restoredTop sz="78862"/>
  </p:normalViewPr>
  <p:slideViewPr>
    <p:cSldViewPr snapToGrid="0" snapToObjects="1">
      <p:cViewPr varScale="1">
        <p:scale>
          <a:sx n="100" d="100"/>
          <a:sy n="100" d="100"/>
        </p:scale>
        <p:origin x="904" y="1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5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customXml" Target="../customXml/item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2/26/20</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A388D-9D8C-CA46-9AAE-FC7EF8761728}"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8A310-1F38-1446-8352-DE17054C162D}" type="slidenum">
              <a:rPr lang="en-US" smtClean="0"/>
              <a:t>‹#›</a:t>
            </a:fld>
            <a:endParaRPr lang="en-US"/>
          </a:p>
        </p:txBody>
      </p:sp>
    </p:spTree>
    <p:extLst>
      <p:ext uri="{BB962C8B-B14F-4D97-AF65-F5344CB8AC3E}">
        <p14:creationId xmlns:p14="http://schemas.microsoft.com/office/powerpoint/2010/main" val="2138900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2</a:t>
            </a:fld>
            <a:endParaRPr lang="en-US"/>
          </a:p>
        </p:txBody>
      </p:sp>
    </p:spTree>
    <p:extLst>
      <p:ext uri="{BB962C8B-B14F-4D97-AF65-F5344CB8AC3E}">
        <p14:creationId xmlns:p14="http://schemas.microsoft.com/office/powerpoint/2010/main" val="628320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Inorganic = not from living</a:t>
            </a:r>
          </a:p>
        </p:txBody>
      </p:sp>
      <p:sp>
        <p:nvSpPr>
          <p:cNvPr id="4" name="Slide Number Placeholder 3"/>
          <p:cNvSpPr>
            <a:spLocks noGrp="1"/>
          </p:cNvSpPr>
          <p:nvPr>
            <p:ph type="sldNum" sz="quarter" idx="10"/>
          </p:nvPr>
        </p:nvSpPr>
        <p:spPr/>
        <p:txBody>
          <a:bodyPr/>
          <a:lstStyle/>
          <a:p>
            <a:fld id="{20E8A310-1F38-1446-8352-DE17054C162D}" type="slidenum">
              <a:rPr lang="en-US" smtClean="0"/>
              <a:t>13</a:t>
            </a:fld>
            <a:endParaRPr lang="en-US"/>
          </a:p>
        </p:txBody>
      </p:sp>
    </p:spTree>
    <p:extLst>
      <p:ext uri="{BB962C8B-B14F-4D97-AF65-F5344CB8AC3E}">
        <p14:creationId xmlns:p14="http://schemas.microsoft.com/office/powerpoint/2010/main" val="1410698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14</a:t>
            </a:fld>
            <a:endParaRPr lang="en-US"/>
          </a:p>
        </p:txBody>
      </p:sp>
    </p:spTree>
    <p:extLst>
      <p:ext uri="{BB962C8B-B14F-4D97-AF65-F5344CB8AC3E}">
        <p14:creationId xmlns:p14="http://schemas.microsoft.com/office/powerpoint/2010/main" val="1916445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15</a:t>
            </a:fld>
            <a:endParaRPr lang="en-US"/>
          </a:p>
        </p:txBody>
      </p:sp>
    </p:spTree>
    <p:extLst>
      <p:ext uri="{BB962C8B-B14F-4D97-AF65-F5344CB8AC3E}">
        <p14:creationId xmlns:p14="http://schemas.microsoft.com/office/powerpoint/2010/main" val="1548372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16</a:t>
            </a:fld>
            <a:endParaRPr lang="en-US"/>
          </a:p>
        </p:txBody>
      </p:sp>
    </p:spTree>
    <p:extLst>
      <p:ext uri="{BB962C8B-B14F-4D97-AF65-F5344CB8AC3E}">
        <p14:creationId xmlns:p14="http://schemas.microsoft.com/office/powerpoint/2010/main" val="1179462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17</a:t>
            </a:fld>
            <a:endParaRPr lang="en-US"/>
          </a:p>
        </p:txBody>
      </p:sp>
    </p:spTree>
    <p:extLst>
      <p:ext uri="{BB962C8B-B14F-4D97-AF65-F5344CB8AC3E}">
        <p14:creationId xmlns:p14="http://schemas.microsoft.com/office/powerpoint/2010/main" val="90002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18</a:t>
            </a:fld>
            <a:endParaRPr lang="en-US"/>
          </a:p>
        </p:txBody>
      </p:sp>
    </p:spTree>
    <p:extLst>
      <p:ext uri="{BB962C8B-B14F-4D97-AF65-F5344CB8AC3E}">
        <p14:creationId xmlns:p14="http://schemas.microsoft.com/office/powerpoint/2010/main" val="895559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19</a:t>
            </a:fld>
            <a:endParaRPr lang="en-US"/>
          </a:p>
        </p:txBody>
      </p:sp>
    </p:spTree>
    <p:extLst>
      <p:ext uri="{BB962C8B-B14F-4D97-AF65-F5344CB8AC3E}">
        <p14:creationId xmlns:p14="http://schemas.microsoft.com/office/powerpoint/2010/main" val="32432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21</a:t>
            </a:fld>
            <a:endParaRPr lang="en-US"/>
          </a:p>
        </p:txBody>
      </p:sp>
    </p:spTree>
    <p:extLst>
      <p:ext uri="{BB962C8B-B14F-4D97-AF65-F5344CB8AC3E}">
        <p14:creationId xmlns:p14="http://schemas.microsoft.com/office/powerpoint/2010/main" val="1635052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22</a:t>
            </a:fld>
            <a:endParaRPr lang="en-US"/>
          </a:p>
        </p:txBody>
      </p:sp>
    </p:spTree>
    <p:extLst>
      <p:ext uri="{BB962C8B-B14F-4D97-AF65-F5344CB8AC3E}">
        <p14:creationId xmlns:p14="http://schemas.microsoft.com/office/powerpoint/2010/main" val="48016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29</a:t>
            </a:fld>
            <a:endParaRPr lang="en-US"/>
          </a:p>
        </p:txBody>
      </p:sp>
    </p:spTree>
    <p:extLst>
      <p:ext uri="{BB962C8B-B14F-4D97-AF65-F5344CB8AC3E}">
        <p14:creationId xmlns:p14="http://schemas.microsoft.com/office/powerpoint/2010/main" val="327041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Glaucous was first used as a color name in 1671, but it's more than a hue. It describes the powdery—and perfectly harmless—blue-gray or blue-green coating on grapes and plums.</a:t>
            </a:r>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3</a:t>
            </a:fld>
            <a:endParaRPr lang="en-US"/>
          </a:p>
        </p:txBody>
      </p:sp>
    </p:spTree>
    <p:extLst>
      <p:ext uri="{BB962C8B-B14F-4D97-AF65-F5344CB8AC3E}">
        <p14:creationId xmlns:p14="http://schemas.microsoft.com/office/powerpoint/2010/main" val="2085699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30</a:t>
            </a:fld>
            <a:endParaRPr lang="en-US"/>
          </a:p>
        </p:txBody>
      </p:sp>
    </p:spTree>
    <p:extLst>
      <p:ext uri="{BB962C8B-B14F-4D97-AF65-F5344CB8AC3E}">
        <p14:creationId xmlns:p14="http://schemas.microsoft.com/office/powerpoint/2010/main" val="2042590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between crystalline and containing crystals.  Crystalline means the rock formed into crystals as it cooled, contains crystals means the rock formed from sediments, some of those sediments were already </a:t>
            </a:r>
            <a:r>
              <a:rPr lang="en-US"/>
              <a:t>formed crystals</a:t>
            </a:r>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31</a:t>
            </a:fld>
            <a:endParaRPr lang="en-US"/>
          </a:p>
        </p:txBody>
      </p:sp>
    </p:spTree>
    <p:extLst>
      <p:ext uri="{BB962C8B-B14F-4D97-AF65-F5344CB8AC3E}">
        <p14:creationId xmlns:p14="http://schemas.microsoft.com/office/powerpoint/2010/main" val="284330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33</a:t>
            </a:fld>
            <a:endParaRPr lang="en-US"/>
          </a:p>
        </p:txBody>
      </p:sp>
    </p:spTree>
    <p:extLst>
      <p:ext uri="{BB962C8B-B14F-4D97-AF65-F5344CB8AC3E}">
        <p14:creationId xmlns:p14="http://schemas.microsoft.com/office/powerpoint/2010/main" val="316095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E8A310-1F38-1446-8352-DE17054C162D}" type="slidenum">
              <a:rPr lang="en-US" smtClean="0"/>
              <a:t>37</a:t>
            </a:fld>
            <a:endParaRPr lang="en-US"/>
          </a:p>
        </p:txBody>
      </p:sp>
    </p:spTree>
    <p:extLst>
      <p:ext uri="{BB962C8B-B14F-4D97-AF65-F5344CB8AC3E}">
        <p14:creationId xmlns:p14="http://schemas.microsoft.com/office/powerpoint/2010/main" val="208237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38</a:t>
            </a:fld>
            <a:endParaRPr lang="en-US"/>
          </a:p>
        </p:txBody>
      </p:sp>
    </p:spTree>
    <p:extLst>
      <p:ext uri="{BB962C8B-B14F-4D97-AF65-F5344CB8AC3E}">
        <p14:creationId xmlns:p14="http://schemas.microsoft.com/office/powerpoint/2010/main" val="1008193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41</a:t>
            </a:fld>
            <a:endParaRPr lang="en-US"/>
          </a:p>
        </p:txBody>
      </p:sp>
    </p:spTree>
    <p:extLst>
      <p:ext uri="{BB962C8B-B14F-4D97-AF65-F5344CB8AC3E}">
        <p14:creationId xmlns:p14="http://schemas.microsoft.com/office/powerpoint/2010/main" val="1286325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43</a:t>
            </a:fld>
            <a:endParaRPr lang="en-US"/>
          </a:p>
        </p:txBody>
      </p:sp>
    </p:spTree>
    <p:extLst>
      <p:ext uri="{BB962C8B-B14F-4D97-AF65-F5344CB8AC3E}">
        <p14:creationId xmlns:p14="http://schemas.microsoft.com/office/powerpoint/2010/main" val="1127023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2.20 mins</a:t>
            </a:r>
          </a:p>
        </p:txBody>
      </p:sp>
      <p:sp>
        <p:nvSpPr>
          <p:cNvPr id="4" name="Slide Number Placeholder 3"/>
          <p:cNvSpPr>
            <a:spLocks noGrp="1"/>
          </p:cNvSpPr>
          <p:nvPr>
            <p:ph type="sldNum" sz="quarter" idx="5"/>
          </p:nvPr>
        </p:nvSpPr>
        <p:spPr/>
        <p:txBody>
          <a:bodyPr/>
          <a:lstStyle/>
          <a:p>
            <a:fld id="{20E8A310-1F38-1446-8352-DE17054C162D}" type="slidenum">
              <a:rPr lang="en-US" smtClean="0"/>
              <a:t>45</a:t>
            </a:fld>
            <a:endParaRPr lang="en-US"/>
          </a:p>
        </p:txBody>
      </p:sp>
    </p:spTree>
    <p:extLst>
      <p:ext uri="{BB962C8B-B14F-4D97-AF65-F5344CB8AC3E}">
        <p14:creationId xmlns:p14="http://schemas.microsoft.com/office/powerpoint/2010/main" val="2563947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Weathering and erosion</a:t>
            </a:r>
          </a:p>
          <a:p>
            <a:r>
              <a:rPr lang="en-US" dirty="0"/>
              <a:t>Strata or beds</a:t>
            </a:r>
          </a:p>
          <a:p>
            <a:r>
              <a:rPr lang="en-US" dirty="0"/>
              <a:t>Cementation</a:t>
            </a:r>
          </a:p>
          <a:p>
            <a:endParaRPr lang="en-US" dirty="0"/>
          </a:p>
        </p:txBody>
      </p:sp>
      <p:sp>
        <p:nvSpPr>
          <p:cNvPr id="4" name="Slide Number Placeholder 3"/>
          <p:cNvSpPr>
            <a:spLocks noGrp="1"/>
          </p:cNvSpPr>
          <p:nvPr>
            <p:ph type="sldNum" sz="quarter" idx="5"/>
          </p:nvPr>
        </p:nvSpPr>
        <p:spPr/>
        <p:txBody>
          <a:bodyPr/>
          <a:lstStyle/>
          <a:p>
            <a:fld id="{20E8A310-1F38-1446-8352-DE17054C162D}" type="slidenum">
              <a:rPr lang="en-US" smtClean="0"/>
              <a:t>50</a:t>
            </a:fld>
            <a:endParaRPr lang="en-US"/>
          </a:p>
        </p:txBody>
      </p:sp>
    </p:spTree>
    <p:extLst>
      <p:ext uri="{BB962C8B-B14F-4D97-AF65-F5344CB8AC3E}">
        <p14:creationId xmlns:p14="http://schemas.microsoft.com/office/powerpoint/2010/main" val="165111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err="1"/>
              <a:t>Glaucas</a:t>
            </a:r>
            <a:endParaRPr lang="en-US" dirty="0"/>
          </a:p>
          <a:p>
            <a:pPr marL="228600" indent="-228600">
              <a:buFont typeface="+mj-lt"/>
              <a:buAutoNum type="arabicPeriod"/>
            </a:pPr>
            <a:r>
              <a:rPr lang="en-US" dirty="0"/>
              <a:t>Lustre</a:t>
            </a:r>
          </a:p>
          <a:p>
            <a:pPr marL="228600" indent="-228600">
              <a:buFont typeface="+mj-lt"/>
              <a:buAutoNum type="arabicPeriod"/>
            </a:pPr>
            <a:r>
              <a:rPr lang="en-US" dirty="0"/>
              <a:t>Fracture and Cleavage</a:t>
            </a:r>
          </a:p>
          <a:p>
            <a:pPr marL="228600" indent="-228600">
              <a:buFont typeface="+mj-lt"/>
              <a:buAutoNum type="arabicPeriod"/>
            </a:pPr>
            <a:r>
              <a:rPr lang="en-US" dirty="0"/>
              <a:t>Colour</a:t>
            </a:r>
          </a:p>
        </p:txBody>
      </p:sp>
      <p:sp>
        <p:nvSpPr>
          <p:cNvPr id="4" name="Slide Number Placeholder 3"/>
          <p:cNvSpPr>
            <a:spLocks noGrp="1"/>
          </p:cNvSpPr>
          <p:nvPr>
            <p:ph type="sldNum" sz="quarter" idx="10"/>
          </p:nvPr>
        </p:nvSpPr>
        <p:spPr/>
        <p:txBody>
          <a:bodyPr/>
          <a:lstStyle/>
          <a:p>
            <a:fld id="{20E8A310-1F38-1446-8352-DE17054C162D}" type="slidenum">
              <a:rPr lang="en-US" smtClean="0"/>
              <a:t>5</a:t>
            </a:fld>
            <a:endParaRPr lang="en-US"/>
          </a:p>
        </p:txBody>
      </p:sp>
    </p:spTree>
    <p:extLst>
      <p:ext uri="{BB962C8B-B14F-4D97-AF65-F5344CB8AC3E}">
        <p14:creationId xmlns:p14="http://schemas.microsoft.com/office/powerpoint/2010/main" val="1010173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6</a:t>
            </a:fld>
            <a:endParaRPr lang="en-US"/>
          </a:p>
        </p:txBody>
      </p:sp>
    </p:spTree>
    <p:extLst>
      <p:ext uri="{BB962C8B-B14F-4D97-AF65-F5344CB8AC3E}">
        <p14:creationId xmlns:p14="http://schemas.microsoft.com/office/powerpoint/2010/main" val="1822766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solidifies/</a:t>
            </a:r>
            <a:r>
              <a:rPr lang="en-US" dirty="0" err="1"/>
              <a:t>crystalises</a:t>
            </a:r>
            <a:endParaRPr lang="en-US" dirty="0"/>
          </a:p>
          <a:p>
            <a:pPr marL="228600" indent="-228600">
              <a:buFont typeface="+mj-lt"/>
              <a:buAutoNum type="arabicPeriod"/>
            </a:pPr>
            <a:r>
              <a:rPr lang="en-US" dirty="0"/>
              <a:t>mineral</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7</a:t>
            </a:fld>
            <a:endParaRPr lang="en-US"/>
          </a:p>
        </p:txBody>
      </p:sp>
    </p:spTree>
    <p:extLst>
      <p:ext uri="{BB962C8B-B14F-4D97-AF65-F5344CB8AC3E}">
        <p14:creationId xmlns:p14="http://schemas.microsoft.com/office/powerpoint/2010/main" val="394819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size</a:t>
            </a:r>
          </a:p>
          <a:p>
            <a:pPr marL="228600" indent="-228600">
              <a:buFont typeface="+mj-lt"/>
              <a:buAutoNum type="arabicPeriod"/>
            </a:pPr>
            <a:r>
              <a:rPr lang="en-US" dirty="0"/>
              <a:t>small or no</a:t>
            </a:r>
          </a:p>
          <a:p>
            <a:pPr marL="228600" indent="-228600">
              <a:buFont typeface="+mj-lt"/>
              <a:buAutoNum type="arabicPeriod"/>
            </a:pPr>
            <a:r>
              <a:rPr lang="en-US" dirty="0"/>
              <a:t>large</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8</a:t>
            </a:fld>
            <a:endParaRPr lang="en-US"/>
          </a:p>
        </p:txBody>
      </p:sp>
    </p:spTree>
    <p:extLst>
      <p:ext uri="{BB962C8B-B14F-4D97-AF65-F5344CB8AC3E}">
        <p14:creationId xmlns:p14="http://schemas.microsoft.com/office/powerpoint/2010/main" val="1080287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Light</a:t>
            </a:r>
          </a:p>
          <a:p>
            <a:pPr marL="228600" indent="-228600">
              <a:buFont typeface="+mj-lt"/>
              <a:buAutoNum type="arabicPeriod"/>
            </a:pPr>
            <a:r>
              <a:rPr lang="en-US" dirty="0"/>
              <a:t>Dark</a:t>
            </a:r>
          </a:p>
        </p:txBody>
      </p:sp>
      <p:sp>
        <p:nvSpPr>
          <p:cNvPr id="4" name="Slide Number Placeholder 3"/>
          <p:cNvSpPr>
            <a:spLocks noGrp="1"/>
          </p:cNvSpPr>
          <p:nvPr>
            <p:ph type="sldNum" sz="quarter" idx="10"/>
          </p:nvPr>
        </p:nvSpPr>
        <p:spPr/>
        <p:txBody>
          <a:bodyPr/>
          <a:lstStyle/>
          <a:p>
            <a:fld id="{20E8A310-1F38-1446-8352-DE17054C162D}" type="slidenum">
              <a:rPr lang="en-US" smtClean="0"/>
              <a:t>9</a:t>
            </a:fld>
            <a:endParaRPr lang="en-US"/>
          </a:p>
        </p:txBody>
      </p:sp>
    </p:spTree>
    <p:extLst>
      <p:ext uri="{BB962C8B-B14F-4D97-AF65-F5344CB8AC3E}">
        <p14:creationId xmlns:p14="http://schemas.microsoft.com/office/powerpoint/2010/main" val="580861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Inorganic = not from living</a:t>
            </a:r>
          </a:p>
        </p:txBody>
      </p:sp>
      <p:sp>
        <p:nvSpPr>
          <p:cNvPr id="4" name="Slide Number Placeholder 3"/>
          <p:cNvSpPr>
            <a:spLocks noGrp="1"/>
          </p:cNvSpPr>
          <p:nvPr>
            <p:ph type="sldNum" sz="quarter" idx="10"/>
          </p:nvPr>
        </p:nvSpPr>
        <p:spPr/>
        <p:txBody>
          <a:bodyPr/>
          <a:lstStyle/>
          <a:p>
            <a:fld id="{20E8A310-1F38-1446-8352-DE17054C162D}" type="slidenum">
              <a:rPr lang="en-US" smtClean="0"/>
              <a:t>10</a:t>
            </a:fld>
            <a:endParaRPr lang="en-US"/>
          </a:p>
        </p:txBody>
      </p:sp>
    </p:spTree>
    <p:extLst>
      <p:ext uri="{BB962C8B-B14F-4D97-AF65-F5344CB8AC3E}">
        <p14:creationId xmlns:p14="http://schemas.microsoft.com/office/powerpoint/2010/main" val="56754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Inorganic = not from living</a:t>
            </a:r>
          </a:p>
        </p:txBody>
      </p:sp>
      <p:sp>
        <p:nvSpPr>
          <p:cNvPr id="4" name="Slide Number Placeholder 3"/>
          <p:cNvSpPr>
            <a:spLocks noGrp="1"/>
          </p:cNvSpPr>
          <p:nvPr>
            <p:ph type="sldNum" sz="quarter" idx="10"/>
          </p:nvPr>
        </p:nvSpPr>
        <p:spPr/>
        <p:txBody>
          <a:bodyPr/>
          <a:lstStyle/>
          <a:p>
            <a:fld id="{20E8A310-1F38-1446-8352-DE17054C162D}" type="slidenum">
              <a:rPr lang="en-US" smtClean="0"/>
              <a:t>12</a:t>
            </a:fld>
            <a:endParaRPr lang="en-US"/>
          </a:p>
        </p:txBody>
      </p:sp>
    </p:spTree>
    <p:extLst>
      <p:ext uri="{BB962C8B-B14F-4D97-AF65-F5344CB8AC3E}">
        <p14:creationId xmlns:p14="http://schemas.microsoft.com/office/powerpoint/2010/main" val="17520967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Goal Setup">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53881"/>
            <a:ext cx="2572719" cy="495947"/>
          </a:xfrm>
          <a:prstGeom prst="rect">
            <a:avLst/>
          </a:prstGeom>
          <a:solidFill>
            <a:srgbClr val="23566C"/>
          </a:solidFill>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dirty="0">
                <a:solidFill>
                  <a:srgbClr val="23566C"/>
                </a:solidFill>
                <a:latin typeface="Futura Medium" panose="020B0602020204020303" pitchFamily="34" charset="-79"/>
                <a:cs typeface="Futura Medium" panose="020B0602020204020303" pitchFamily="34" charset="-79"/>
              </a:rPr>
              <a:t>Think </a:t>
            </a:r>
          </a:p>
          <a:p>
            <a:r>
              <a:rPr lang="en-US" sz="3600" b="1" dirty="0">
                <a:solidFill>
                  <a:srgbClr val="23566C"/>
                </a:solidFill>
                <a:latin typeface="Futura Medium" panose="020B0602020204020303" pitchFamily="34" charset="-79"/>
                <a:cs typeface="Futura Medium" panose="020B0602020204020303" pitchFamily="34" charset="-79"/>
              </a:rPr>
              <a:t>Pair</a:t>
            </a:r>
          </a:p>
          <a:p>
            <a:r>
              <a:rPr lang="en-US" sz="3600" b="1" dirty="0">
                <a:solidFill>
                  <a:srgbClr val="23566C"/>
                </a:solidFill>
                <a:latin typeface="Futura Medium" panose="020B0602020204020303" pitchFamily="34" charset="-79"/>
                <a:cs typeface="Futura Medium" panose="020B0602020204020303" pitchFamily="34" charset="-79"/>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414937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Independent Practice</a:t>
            </a:r>
          </a:p>
        </p:txBody>
      </p:sp>
      <p:sp>
        <p:nvSpPr>
          <p:cNvPr id="20" name="Text Placeholder 5">
            <a:extLst>
              <a:ext uri="{FF2B5EF4-FFF2-40B4-BE49-F238E27FC236}">
                <a16:creationId xmlns:a16="http://schemas.microsoft.com/office/drawing/2014/main" id="{2A7343F6-8A3F-024A-BAB1-A40A1A630C10}"/>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1" name="Text Placeholder 48">
            <a:extLst>
              <a:ext uri="{FF2B5EF4-FFF2-40B4-BE49-F238E27FC236}">
                <a16:creationId xmlns:a16="http://schemas.microsoft.com/office/drawing/2014/main" id="{81597401-FB89-084B-955C-A0C7FAB02436}"/>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2" name="Text Placeholder 5">
            <a:extLst>
              <a:ext uri="{FF2B5EF4-FFF2-40B4-BE49-F238E27FC236}">
                <a16:creationId xmlns:a16="http://schemas.microsoft.com/office/drawing/2014/main" id="{A82891C2-3E9D-4241-85E7-747B1595FB99}"/>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3" name="Text Placeholder 48">
            <a:extLst>
              <a:ext uri="{FF2B5EF4-FFF2-40B4-BE49-F238E27FC236}">
                <a16:creationId xmlns:a16="http://schemas.microsoft.com/office/drawing/2014/main" id="{8A690C59-B342-0648-BCE5-1C98B5A89AD7}"/>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4" name="Text Placeholder 5">
            <a:extLst>
              <a:ext uri="{FF2B5EF4-FFF2-40B4-BE49-F238E27FC236}">
                <a16:creationId xmlns:a16="http://schemas.microsoft.com/office/drawing/2014/main" id="{17B4E049-9FD5-E24B-B3BE-5C09B449C3F6}"/>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5" name="Text Placeholder 48">
            <a:extLst>
              <a:ext uri="{FF2B5EF4-FFF2-40B4-BE49-F238E27FC236}">
                <a16:creationId xmlns:a16="http://schemas.microsoft.com/office/drawing/2014/main" id="{5E376940-61D8-D142-9880-9EE380DE8579}"/>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427372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53881"/>
            <a:ext cx="2572719" cy="495947"/>
          </a:xfrm>
          <a:prstGeom prst="rect">
            <a:avLst/>
          </a:prstGeom>
          <a:solidFill>
            <a:srgbClr val="23566C"/>
          </a:solidFill>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419603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132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76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492132"/>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251678" y="2286001"/>
            <a:ext cx="10178322" cy="3593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51678" y="6375679"/>
            <a:ext cx="2329722" cy="348462"/>
          </a:xfrm>
          <a:prstGeom prst="rect">
            <a:avLst/>
          </a:prstGeom>
        </p:spPr>
        <p:txBody>
          <a:bodyPr/>
          <a:lstStyle/>
          <a:p>
            <a:fld id="{6A59E933-DC8E-2648-960E-351008E0A876}" type="datetimeFigureOut">
              <a:rPr lang="en-US" smtClean="0"/>
              <a:t>2/26/20</a:t>
            </a:fld>
            <a:endParaRPr lang="en-US"/>
          </a:p>
        </p:txBody>
      </p:sp>
      <p:sp>
        <p:nvSpPr>
          <p:cNvPr id="5" name="Footer Placeholder 4"/>
          <p:cNvSpPr>
            <a:spLocks noGrp="1"/>
          </p:cNvSpPr>
          <p:nvPr>
            <p:ph type="ftr" sz="quarter" idx="11"/>
          </p:nvPr>
        </p:nvSpPr>
        <p:spPr>
          <a:xfrm>
            <a:off x="4038600" y="6375679"/>
            <a:ext cx="4114800" cy="345796"/>
          </a:xfrm>
          <a:prstGeom prst="rect">
            <a:avLst/>
          </a:prstGeom>
        </p:spPr>
        <p:txBody>
          <a:bodyPr/>
          <a:lstStyle/>
          <a:p>
            <a:endParaRPr lang="en-US"/>
          </a:p>
        </p:txBody>
      </p:sp>
      <p:sp>
        <p:nvSpPr>
          <p:cNvPr id="6" name="Slide Number Placeholder 5"/>
          <p:cNvSpPr>
            <a:spLocks noGrp="1"/>
          </p:cNvSpPr>
          <p:nvPr>
            <p:ph type="sldNum" sz="quarter" idx="12"/>
          </p:nvPr>
        </p:nvSpPr>
        <p:spPr>
          <a:xfrm>
            <a:off x="8610601" y="6375679"/>
            <a:ext cx="2819399" cy="345796"/>
          </a:xfrm>
          <a:prstGeom prst="rect">
            <a:avLst/>
          </a:prstGeom>
        </p:spPr>
        <p:txBody>
          <a:bodyPr/>
          <a:lstStyle/>
          <a:p>
            <a:fld id="{9C26B78F-6E5E-C649-8E8E-80FF82799A84}" type="slidenum">
              <a:rPr lang="en-US" smtClean="0"/>
              <a:t>‹#›</a:t>
            </a:fld>
            <a:endParaRPr lang="en-US"/>
          </a:p>
        </p:txBody>
      </p:sp>
    </p:spTree>
    <p:extLst>
      <p:ext uri="{BB962C8B-B14F-4D97-AF65-F5344CB8AC3E}">
        <p14:creationId xmlns:p14="http://schemas.microsoft.com/office/powerpoint/2010/main" val="102538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509866" cy="515262"/>
          </a:xfrm>
          <a:prstGeom prst="rect">
            <a:avLst/>
          </a:prstGeom>
          <a:solidFill>
            <a:srgbClr val="23566C"/>
          </a:solidFill>
          <a:ln>
            <a:noFill/>
          </a:ln>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5256496" cy="495947"/>
          </a:xfrm>
          <a:prstGeom prst="rect">
            <a:avLst/>
          </a:prstGeom>
          <a:solidFill>
            <a:srgbClr val="B3FFFF"/>
          </a:solidFill>
          <a:ln>
            <a:noFill/>
          </a:ln>
        </p:spPr>
        <p:txBody>
          <a:bodyPr wrap="square" rtlCol="0" anchor="ctr">
            <a:normAutofit/>
          </a:bodyPr>
          <a:lstStyle/>
          <a:p>
            <a:r>
              <a:rPr lang="en-US" sz="2400" b="1" dirty="0">
                <a:solidFill>
                  <a:srgbClr val="23566C"/>
                </a:solidFill>
                <a:latin typeface="Futura Medium" panose="020B0602020204020303" pitchFamily="34" charset="-79"/>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3877841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509866" cy="515262"/>
          </a:xfrm>
          <a:prstGeom prst="rect">
            <a:avLst/>
          </a:prstGeom>
          <a:solidFill>
            <a:srgbClr val="23566C"/>
          </a:solidFill>
          <a:ln>
            <a:noFill/>
          </a:ln>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5256496" cy="495947"/>
          </a:xfrm>
          <a:prstGeom prst="rect">
            <a:avLst/>
          </a:prstGeom>
          <a:solidFill>
            <a:srgbClr val="B3FFFF"/>
          </a:solidFill>
          <a:ln>
            <a:noFill/>
          </a:ln>
        </p:spPr>
        <p:txBody>
          <a:bodyPr wrap="square" rtlCol="0" anchor="ctr">
            <a:normAutofit/>
          </a:bodyPr>
          <a:lstStyle/>
          <a:p>
            <a:r>
              <a:rPr lang="en-US" sz="2400" b="1" dirty="0">
                <a:solidFill>
                  <a:srgbClr val="23566C"/>
                </a:solidFill>
                <a:latin typeface="Futura Medium" panose="020B0602020204020303" pitchFamily="34" charset="-79"/>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 is</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373734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509866" cy="515262"/>
          </a:xfrm>
          <a:prstGeom prst="rect">
            <a:avLst/>
          </a:prstGeom>
          <a:solidFill>
            <a:srgbClr val="23566C"/>
          </a:solidFill>
          <a:ln>
            <a:noFill/>
          </a:ln>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2203053" cy="495947"/>
          </a:xfrm>
          <a:prstGeom prst="rect">
            <a:avLst/>
          </a:prstGeom>
          <a:solidFill>
            <a:srgbClr val="B3FFFF"/>
          </a:solidFill>
          <a:ln>
            <a:noFill/>
          </a:ln>
        </p:spPr>
        <p:txBody>
          <a:bodyPr wrap="square" rtlCol="0" anchor="ctr">
            <a:normAutofit/>
          </a:bodyPr>
          <a:lstStyle/>
          <a:p>
            <a:r>
              <a:rPr lang="en-US" sz="2400" b="1" dirty="0">
                <a:solidFill>
                  <a:srgbClr val="23566C"/>
                </a:solidFill>
                <a:latin typeface="Futura Medium" panose="020B0602020204020303" pitchFamily="34" charset="-79"/>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4209967"/>
          </a:xfrm>
          <a:prstGeom prst="rect">
            <a:avLst/>
          </a:prstGeom>
          <a:noFill/>
        </p:spPr>
        <p:txBody>
          <a:bodyPr tIns="144000" bIns="0" anchor="ctr"/>
          <a:lstStyle>
            <a:lvl1pPr marL="0" indent="0" algn="ctr">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a:p>
            <a:pPr lvl="0"/>
            <a:r>
              <a:rPr lang="en-US" dirty="0"/>
              <a:t>Easy: Target</a:t>
            </a:r>
          </a:p>
        </p:txBody>
      </p:sp>
    </p:spTree>
    <p:extLst>
      <p:ext uri="{BB962C8B-B14F-4D97-AF65-F5344CB8AC3E}">
        <p14:creationId xmlns:p14="http://schemas.microsoft.com/office/powerpoint/2010/main" val="619994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59" name="Text Placeholder 5">
            <a:extLst>
              <a:ext uri="{FF2B5EF4-FFF2-40B4-BE49-F238E27FC236}">
                <a16:creationId xmlns:a16="http://schemas.microsoft.com/office/drawing/2014/main" id="{D065E96F-34B9-6940-8CF5-B5BC1E923DCB}"/>
              </a:ext>
            </a:extLst>
          </p:cNvPr>
          <p:cNvSpPr>
            <a:spLocks noGrp="1"/>
          </p:cNvSpPr>
          <p:nvPr>
            <p:ph type="body" sz="quarter" idx="21" hasCustomPrompt="1"/>
          </p:nvPr>
        </p:nvSpPr>
        <p:spPr>
          <a:xfrm>
            <a:off x="9644135" y="287950"/>
            <a:ext cx="2162572" cy="288424"/>
          </a:xfrm>
          <a:prstGeom prst="rect">
            <a:avLst/>
          </a:prstGeom>
          <a:solidFill>
            <a:schemeClr val="accent6">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Make the connection</a:t>
            </a:r>
            <a:endParaRPr lang="en-US" dirty="0"/>
          </a:p>
        </p:txBody>
      </p:sp>
      <p:sp>
        <p:nvSpPr>
          <p:cNvPr id="60" name="Text Placeholder 48">
            <a:extLst>
              <a:ext uri="{FF2B5EF4-FFF2-40B4-BE49-F238E27FC236}">
                <a16:creationId xmlns:a16="http://schemas.microsoft.com/office/drawing/2014/main" id="{74718A69-45DC-3349-AC14-1CB203717716}"/>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61" name="Text Placeholder 5">
            <a:extLst>
              <a:ext uri="{FF2B5EF4-FFF2-40B4-BE49-F238E27FC236}">
                <a16:creationId xmlns:a16="http://schemas.microsoft.com/office/drawing/2014/main" id="{E8F06128-C65E-E74D-8888-C3B0265B87E5}"/>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62" name="Text Placeholder 48">
            <a:extLst>
              <a:ext uri="{FF2B5EF4-FFF2-40B4-BE49-F238E27FC236}">
                <a16:creationId xmlns:a16="http://schemas.microsoft.com/office/drawing/2014/main" id="{9CC4C70C-1C88-8242-822E-8EB858DBE3EF}"/>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63" name="Text Placeholder 5">
            <a:extLst>
              <a:ext uri="{FF2B5EF4-FFF2-40B4-BE49-F238E27FC236}">
                <a16:creationId xmlns:a16="http://schemas.microsoft.com/office/drawing/2014/main" id="{DB394B8D-09B6-2D4C-A89A-411FA179F6B4}"/>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64" name="Text Placeholder 48">
            <a:extLst>
              <a:ext uri="{FF2B5EF4-FFF2-40B4-BE49-F238E27FC236}">
                <a16:creationId xmlns:a16="http://schemas.microsoft.com/office/drawing/2014/main" id="{9E7179FB-4670-E449-82E2-2342DFBACF6F}"/>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4040946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Content Development</a:t>
            </a:r>
          </a:p>
        </p:txBody>
      </p:sp>
      <p:sp>
        <p:nvSpPr>
          <p:cNvPr id="21" name="Text Placeholder 5">
            <a:extLst>
              <a:ext uri="{FF2B5EF4-FFF2-40B4-BE49-F238E27FC236}">
                <a16:creationId xmlns:a16="http://schemas.microsoft.com/office/drawing/2014/main" id="{578A17B0-D745-3C43-93AB-662F15D9C14B}"/>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2" name="Text Placeholder 48">
            <a:extLst>
              <a:ext uri="{FF2B5EF4-FFF2-40B4-BE49-F238E27FC236}">
                <a16:creationId xmlns:a16="http://schemas.microsoft.com/office/drawing/2014/main" id="{C5AFB84F-2B6E-D646-B782-34B1A586BAEE}"/>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3" name="Text Placeholder 5">
            <a:extLst>
              <a:ext uri="{FF2B5EF4-FFF2-40B4-BE49-F238E27FC236}">
                <a16:creationId xmlns:a16="http://schemas.microsoft.com/office/drawing/2014/main" id="{8579A7DA-1AA6-6348-9480-0ABDE8E7E869}"/>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4" name="Text Placeholder 48">
            <a:extLst>
              <a:ext uri="{FF2B5EF4-FFF2-40B4-BE49-F238E27FC236}">
                <a16:creationId xmlns:a16="http://schemas.microsoft.com/office/drawing/2014/main" id="{3DC620B8-B5B6-A546-998D-BB0D780266B1}"/>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5" name="Text Placeholder 5">
            <a:extLst>
              <a:ext uri="{FF2B5EF4-FFF2-40B4-BE49-F238E27FC236}">
                <a16:creationId xmlns:a16="http://schemas.microsoft.com/office/drawing/2014/main" id="{33D9DD79-4FA4-9441-9CD5-FD3E0E184E36}"/>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6" name="Text Placeholder 48">
            <a:extLst>
              <a:ext uri="{FF2B5EF4-FFF2-40B4-BE49-F238E27FC236}">
                <a16:creationId xmlns:a16="http://schemas.microsoft.com/office/drawing/2014/main" id="{40DC7D38-E5DA-C74E-92F3-A6FCC9CC0E70}"/>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166987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kill Steps /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Skill Steps / Guided Practice</a:t>
            </a:r>
          </a:p>
        </p:txBody>
      </p:sp>
      <p:sp>
        <p:nvSpPr>
          <p:cNvPr id="22" name="Text Placeholder 5">
            <a:extLst>
              <a:ext uri="{FF2B5EF4-FFF2-40B4-BE49-F238E27FC236}">
                <a16:creationId xmlns:a16="http://schemas.microsoft.com/office/drawing/2014/main" id="{6FCF9CE4-B167-C647-830E-926D9BC11CD7}"/>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3" name="Text Placeholder 48">
            <a:extLst>
              <a:ext uri="{FF2B5EF4-FFF2-40B4-BE49-F238E27FC236}">
                <a16:creationId xmlns:a16="http://schemas.microsoft.com/office/drawing/2014/main" id="{0749FB8D-5908-B440-BF2C-3B703391AAE5}"/>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4" name="Text Placeholder 5">
            <a:extLst>
              <a:ext uri="{FF2B5EF4-FFF2-40B4-BE49-F238E27FC236}">
                <a16:creationId xmlns:a16="http://schemas.microsoft.com/office/drawing/2014/main" id="{B5210779-8122-F342-AF13-26D8416493B0}"/>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5" name="Text Placeholder 48">
            <a:extLst>
              <a:ext uri="{FF2B5EF4-FFF2-40B4-BE49-F238E27FC236}">
                <a16:creationId xmlns:a16="http://schemas.microsoft.com/office/drawing/2014/main" id="{2564DDFE-656D-C84E-991A-DC05015CC956}"/>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6" name="Text Placeholder 5">
            <a:extLst>
              <a:ext uri="{FF2B5EF4-FFF2-40B4-BE49-F238E27FC236}">
                <a16:creationId xmlns:a16="http://schemas.microsoft.com/office/drawing/2014/main" id="{842EB6E0-B7AD-6C40-89B8-5521B528F9C5}"/>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7" name="Text Placeholder 48">
            <a:extLst>
              <a:ext uri="{FF2B5EF4-FFF2-40B4-BE49-F238E27FC236}">
                <a16:creationId xmlns:a16="http://schemas.microsoft.com/office/drawing/2014/main" id="{A21C2D16-2A8E-4B4B-8D58-4B389AAA67A7}"/>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527164566"/>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kills Check">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Skills Check</a:t>
            </a:r>
          </a:p>
        </p:txBody>
      </p:sp>
      <p:sp>
        <p:nvSpPr>
          <p:cNvPr id="24" name="Text Placeholder 5">
            <a:extLst>
              <a:ext uri="{FF2B5EF4-FFF2-40B4-BE49-F238E27FC236}">
                <a16:creationId xmlns:a16="http://schemas.microsoft.com/office/drawing/2014/main" id="{2D6AD4E2-8B86-1A42-B6B1-9794F63D2421}"/>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5" name="Text Placeholder 48">
            <a:extLst>
              <a:ext uri="{FF2B5EF4-FFF2-40B4-BE49-F238E27FC236}">
                <a16:creationId xmlns:a16="http://schemas.microsoft.com/office/drawing/2014/main" id="{3824608F-B525-2D45-9CFD-FDDDDC6F3A6B}"/>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6" name="Text Placeholder 5">
            <a:extLst>
              <a:ext uri="{FF2B5EF4-FFF2-40B4-BE49-F238E27FC236}">
                <a16:creationId xmlns:a16="http://schemas.microsoft.com/office/drawing/2014/main" id="{78FBBDF4-8B54-6D40-BB00-9DB79EE3BD87}"/>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7" name="Text Placeholder 48">
            <a:extLst>
              <a:ext uri="{FF2B5EF4-FFF2-40B4-BE49-F238E27FC236}">
                <a16:creationId xmlns:a16="http://schemas.microsoft.com/office/drawing/2014/main" id="{CF892DE4-0989-9F4F-B9B9-0D50497971BE}"/>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8" name="Text Placeholder 5">
            <a:extLst>
              <a:ext uri="{FF2B5EF4-FFF2-40B4-BE49-F238E27FC236}">
                <a16:creationId xmlns:a16="http://schemas.microsoft.com/office/drawing/2014/main" id="{504DAC59-2F1B-D344-B5E4-3DD118198D9F}"/>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9" name="Text Placeholder 48">
            <a:extLst>
              <a:ext uri="{FF2B5EF4-FFF2-40B4-BE49-F238E27FC236}">
                <a16:creationId xmlns:a16="http://schemas.microsoft.com/office/drawing/2014/main" id="{EA6CD3E8-8EA8-D643-BBB5-EB619A565567}"/>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506268744"/>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28" name="Text Placeholder 5">
            <a:extLst>
              <a:ext uri="{FF2B5EF4-FFF2-40B4-BE49-F238E27FC236}">
                <a16:creationId xmlns:a16="http://schemas.microsoft.com/office/drawing/2014/main" id="{476A4E78-E152-CE41-A402-F83EB570A417}"/>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9" name="Text Placeholder 48">
            <a:extLst>
              <a:ext uri="{FF2B5EF4-FFF2-40B4-BE49-F238E27FC236}">
                <a16:creationId xmlns:a16="http://schemas.microsoft.com/office/drawing/2014/main" id="{BB7D38D9-00D0-E94F-A56B-68FEB60A7FFF}"/>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30" name="Text Placeholder 5">
            <a:extLst>
              <a:ext uri="{FF2B5EF4-FFF2-40B4-BE49-F238E27FC236}">
                <a16:creationId xmlns:a16="http://schemas.microsoft.com/office/drawing/2014/main" id="{75A649CF-6F35-6240-8694-7D985FF77DF1}"/>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31" name="Text Placeholder 48">
            <a:extLst>
              <a:ext uri="{FF2B5EF4-FFF2-40B4-BE49-F238E27FC236}">
                <a16:creationId xmlns:a16="http://schemas.microsoft.com/office/drawing/2014/main" id="{73A7D846-854A-F34B-A7E6-331D90F8028C}"/>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32" name="Text Placeholder 5">
            <a:extLst>
              <a:ext uri="{FF2B5EF4-FFF2-40B4-BE49-F238E27FC236}">
                <a16:creationId xmlns:a16="http://schemas.microsoft.com/office/drawing/2014/main" id="{B421E4A7-84CE-D441-9E4B-33DE3CF3ACE2}"/>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33" name="Text Placeholder 48">
            <a:extLst>
              <a:ext uri="{FF2B5EF4-FFF2-40B4-BE49-F238E27FC236}">
                <a16:creationId xmlns:a16="http://schemas.microsoft.com/office/drawing/2014/main" id="{DC7FFA7A-C37D-F846-868C-88068206D29C}"/>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669116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436070"/>
      </p:ext>
    </p:extLst>
  </p:cSld>
  <p:clrMap bg1="lt1" tx1="dk1" bg2="lt2" tx2="dk2" accent1="accent1" accent2="accent2" accent3="accent3" accent4="accent4" accent5="accent5" accent6="accent6" hlink="hlink" folHlink="folHlink"/>
  <p:sldLayoutIdLst>
    <p:sldLayoutId id="2147484217" r:id="rId1"/>
    <p:sldLayoutId id="2147484228" r:id="rId2"/>
    <p:sldLayoutId id="2147484229" r:id="rId3"/>
    <p:sldLayoutId id="2147484230" r:id="rId4"/>
    <p:sldLayoutId id="2147484222" r:id="rId5"/>
    <p:sldLayoutId id="2147484219" r:id="rId6"/>
    <p:sldLayoutId id="2147484220" r:id="rId7"/>
    <p:sldLayoutId id="2147484221" r:id="rId8"/>
    <p:sldLayoutId id="2147484218" r:id="rId9"/>
    <p:sldLayoutId id="2147484223" r:id="rId10"/>
    <p:sldLayoutId id="2147484231" r:id="rId11"/>
    <p:sldLayoutId id="2147484232" r:id="rId12"/>
    <p:sldLayoutId id="2147484233" r:id="rId13"/>
    <p:sldLayoutId id="214748423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8.tiff"/></Relationships>
</file>

<file path=ppt/slides/_rels/slide3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2E47B1B-22BA-7845-A610-39C43F15066C}"/>
              </a:ext>
            </a:extLst>
          </p:cNvPr>
          <p:cNvGraphicFramePr>
            <a:graphicFrameLocks noGrp="1"/>
          </p:cNvGraphicFramePr>
          <p:nvPr>
            <p:extLst>
              <p:ext uri="{D42A27DB-BD31-4B8C-83A1-F6EECF244321}">
                <p14:modId xmlns:p14="http://schemas.microsoft.com/office/powerpoint/2010/main" val="1834728650"/>
              </p:ext>
            </p:extLst>
          </p:nvPr>
        </p:nvGraphicFramePr>
        <p:xfrm>
          <a:off x="2032000" y="874606"/>
          <a:ext cx="8128000" cy="4820920"/>
        </p:xfrm>
        <a:graphic>
          <a:graphicData uri="http://schemas.openxmlformats.org/drawingml/2006/table">
            <a:tbl>
              <a:tblPr firstRow="1" bandRow="1">
                <a:tableStyleId>{5C22544A-7EE6-4342-B048-85BDC9FD1C3A}</a:tableStyleId>
              </a:tblPr>
              <a:tblGrid>
                <a:gridCol w="2908300">
                  <a:extLst>
                    <a:ext uri="{9D8B030D-6E8A-4147-A177-3AD203B41FA5}">
                      <a16:colId xmlns:a16="http://schemas.microsoft.com/office/drawing/2014/main" val="1032819686"/>
                    </a:ext>
                  </a:extLst>
                </a:gridCol>
                <a:gridCol w="1739900">
                  <a:extLst>
                    <a:ext uri="{9D8B030D-6E8A-4147-A177-3AD203B41FA5}">
                      <a16:colId xmlns:a16="http://schemas.microsoft.com/office/drawing/2014/main" val="320798207"/>
                    </a:ext>
                  </a:extLst>
                </a:gridCol>
                <a:gridCol w="1739900">
                  <a:extLst>
                    <a:ext uri="{9D8B030D-6E8A-4147-A177-3AD203B41FA5}">
                      <a16:colId xmlns:a16="http://schemas.microsoft.com/office/drawing/2014/main" val="3420952964"/>
                    </a:ext>
                  </a:extLst>
                </a:gridCol>
                <a:gridCol w="1739900">
                  <a:extLst>
                    <a:ext uri="{9D8B030D-6E8A-4147-A177-3AD203B41FA5}">
                      <a16:colId xmlns:a16="http://schemas.microsoft.com/office/drawing/2014/main" val="2252465126"/>
                    </a:ext>
                  </a:extLst>
                </a:gridCol>
              </a:tblGrid>
              <a:tr h="370840">
                <a:tc>
                  <a:txBody>
                    <a:bodyPr/>
                    <a:lstStyle/>
                    <a:p>
                      <a:r>
                        <a:rPr lang="en-US" dirty="0"/>
                        <a:t>Rock Type</a:t>
                      </a:r>
                    </a:p>
                  </a:txBody>
                  <a:tcPr/>
                </a:tc>
                <a:tc>
                  <a:txBody>
                    <a:bodyPr/>
                    <a:lstStyle/>
                    <a:p>
                      <a:r>
                        <a:rPr lang="en-US" dirty="0"/>
                        <a:t>Mass</a:t>
                      </a:r>
                    </a:p>
                  </a:txBody>
                  <a:tcPr/>
                </a:tc>
                <a:tc>
                  <a:txBody>
                    <a:bodyPr/>
                    <a:lstStyle/>
                    <a:p>
                      <a:r>
                        <a:rPr lang="en-US" dirty="0"/>
                        <a:t>Volume</a:t>
                      </a:r>
                    </a:p>
                  </a:txBody>
                  <a:tcPr/>
                </a:tc>
                <a:tc>
                  <a:txBody>
                    <a:bodyPr/>
                    <a:lstStyle/>
                    <a:p>
                      <a:r>
                        <a:rPr lang="en-US" dirty="0"/>
                        <a:t>Density (w/v)</a:t>
                      </a:r>
                    </a:p>
                  </a:txBody>
                  <a:tcPr/>
                </a:tc>
                <a:extLst>
                  <a:ext uri="{0D108BD9-81ED-4DB2-BD59-A6C34878D82A}">
                    <a16:rowId xmlns:a16="http://schemas.microsoft.com/office/drawing/2014/main" val="2561639812"/>
                  </a:ext>
                </a:extLst>
              </a:tr>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33064568"/>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60810688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8695292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6208669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42118719"/>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243404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8263966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224714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3969931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9502146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78593860"/>
                  </a:ext>
                </a:extLst>
              </a:tr>
              <a:tr h="37084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56268530"/>
                  </a:ext>
                </a:extLst>
              </a:tr>
            </a:tbl>
          </a:graphicData>
        </a:graphic>
      </p:graphicFrame>
    </p:spTree>
    <p:extLst>
      <p:ext uri="{BB962C8B-B14F-4D97-AF65-F5344CB8AC3E}">
        <p14:creationId xmlns:p14="http://schemas.microsoft.com/office/powerpoint/2010/main" val="1439529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6E3E5-FF7E-9F44-8504-10EF70DA8AB9}"/>
              </a:ext>
            </a:extLst>
          </p:cNvPr>
          <p:cNvSpPr>
            <a:spLocks noGrp="1"/>
          </p:cNvSpPr>
          <p:nvPr>
            <p:ph type="body" sz="quarter" idx="10"/>
          </p:nvPr>
        </p:nvSpPr>
        <p:spPr/>
        <p:txBody>
          <a:bodyPr/>
          <a:lstStyle/>
          <a:p>
            <a:r>
              <a:rPr lang="en-US" dirty="0">
                <a:latin typeface="OpenDyslexic" charset="0"/>
                <a:ea typeface="OpenDyslexic" charset="0"/>
                <a:cs typeface="OpenDyslexic" charset="0"/>
              </a:rPr>
              <a:t>Mineral</a:t>
            </a:r>
          </a:p>
        </p:txBody>
      </p:sp>
      <p:sp>
        <p:nvSpPr>
          <p:cNvPr id="3" name="Text Placeholder 2">
            <a:extLst>
              <a:ext uri="{FF2B5EF4-FFF2-40B4-BE49-F238E27FC236}">
                <a16:creationId xmlns:a16="http://schemas.microsoft.com/office/drawing/2014/main" id="{F6847F09-5458-9840-AA0C-033B833C7305}"/>
              </a:ext>
            </a:extLst>
          </p:cNvPr>
          <p:cNvSpPr>
            <a:spLocks noGrp="1"/>
          </p:cNvSpPr>
          <p:nvPr>
            <p:ph type="body" sz="quarter" idx="11"/>
          </p:nvPr>
        </p:nvSpPr>
        <p:spPr/>
        <p:txBody>
          <a:bodyPr/>
          <a:lstStyle/>
          <a:p>
            <a:r>
              <a:rPr lang="en-US" sz="4800" dirty="0">
                <a:latin typeface="OpenDyslexic" charset="0"/>
                <a:ea typeface="OpenDyslexic" charset="0"/>
                <a:cs typeface="OpenDyslexic" charset="0"/>
              </a:rPr>
              <a:t>A naturally occurring solid substance with a definite chemical composition.</a:t>
            </a:r>
          </a:p>
        </p:txBody>
      </p:sp>
    </p:spTree>
    <p:extLst>
      <p:ext uri="{BB962C8B-B14F-4D97-AF65-F5344CB8AC3E}">
        <p14:creationId xmlns:p14="http://schemas.microsoft.com/office/powerpoint/2010/main" val="1048854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DA94C5-ADC4-D54C-AE9A-EDF0BE76F526}"/>
              </a:ext>
            </a:extLst>
          </p:cNvPr>
          <p:cNvSpPr txBox="1"/>
          <p:nvPr/>
        </p:nvSpPr>
        <p:spPr>
          <a:xfrm>
            <a:off x="1714500" y="1130300"/>
            <a:ext cx="7353300" cy="2654300"/>
          </a:xfrm>
          <a:prstGeom prst="rect">
            <a:avLst/>
          </a:prstGeom>
          <a:noFill/>
          <a:ln>
            <a:noFill/>
          </a:ln>
        </p:spPr>
        <p:txBody>
          <a:bodyPr wrap="square" rtlCol="0" anchor="t" anchorCtr="0">
            <a:normAutofit/>
          </a:bodyPr>
          <a:lstStyle/>
          <a:p>
            <a:pPr algn="l"/>
            <a:r>
              <a:rPr lang="en-US" sz="4000" dirty="0">
                <a:latin typeface="Futura Medium" panose="020B0602020204020303" pitchFamily="34" charset="-79"/>
                <a:cs typeface="Futura Medium" panose="020B0602020204020303" pitchFamily="34" charset="-79"/>
              </a:rPr>
              <a:t>Study Video</a:t>
            </a:r>
          </a:p>
        </p:txBody>
      </p:sp>
    </p:spTree>
    <p:extLst>
      <p:ext uri="{BB962C8B-B14F-4D97-AF65-F5344CB8AC3E}">
        <p14:creationId xmlns:p14="http://schemas.microsoft.com/office/powerpoint/2010/main" val="1446834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6E3E5-FF7E-9F44-8504-10EF70DA8AB9}"/>
              </a:ext>
            </a:extLst>
          </p:cNvPr>
          <p:cNvSpPr>
            <a:spLocks noGrp="1"/>
          </p:cNvSpPr>
          <p:nvPr>
            <p:ph type="body" sz="quarter" idx="10"/>
          </p:nvPr>
        </p:nvSpPr>
        <p:spPr/>
        <p:txBody>
          <a:bodyPr/>
          <a:lstStyle/>
          <a:p>
            <a:r>
              <a:rPr lang="en-US" dirty="0">
                <a:latin typeface="OpenDyslexic" charset="0"/>
                <a:ea typeface="OpenDyslexic" charset="0"/>
                <a:cs typeface="OpenDyslexic" charset="0"/>
              </a:rPr>
              <a:t>Sedimentary</a:t>
            </a:r>
          </a:p>
        </p:txBody>
      </p:sp>
      <p:sp>
        <p:nvSpPr>
          <p:cNvPr id="3" name="Text Placeholder 2">
            <a:extLst>
              <a:ext uri="{FF2B5EF4-FFF2-40B4-BE49-F238E27FC236}">
                <a16:creationId xmlns:a16="http://schemas.microsoft.com/office/drawing/2014/main" id="{F6847F09-5458-9840-AA0C-033B833C7305}"/>
              </a:ext>
            </a:extLst>
          </p:cNvPr>
          <p:cNvSpPr>
            <a:spLocks noGrp="1"/>
          </p:cNvSpPr>
          <p:nvPr>
            <p:ph type="body" sz="quarter" idx="11"/>
          </p:nvPr>
        </p:nvSpPr>
        <p:spPr/>
        <p:txBody>
          <a:bodyPr/>
          <a:lstStyle/>
          <a:p>
            <a:r>
              <a:rPr lang="en-US" sz="4800" dirty="0">
                <a:latin typeface="OpenDyslexic" charset="0"/>
                <a:ea typeface="OpenDyslexic" charset="0"/>
                <a:cs typeface="OpenDyslexic" charset="0"/>
              </a:rPr>
              <a:t>Formed from sediment deposited by water or air</a:t>
            </a:r>
          </a:p>
        </p:txBody>
      </p:sp>
    </p:spTree>
    <p:extLst>
      <p:ext uri="{BB962C8B-B14F-4D97-AF65-F5344CB8AC3E}">
        <p14:creationId xmlns:p14="http://schemas.microsoft.com/office/powerpoint/2010/main" val="57329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6E3E5-FF7E-9F44-8504-10EF70DA8AB9}"/>
              </a:ext>
            </a:extLst>
          </p:cNvPr>
          <p:cNvSpPr>
            <a:spLocks noGrp="1"/>
          </p:cNvSpPr>
          <p:nvPr>
            <p:ph type="body" sz="quarter" idx="10"/>
          </p:nvPr>
        </p:nvSpPr>
        <p:spPr/>
        <p:txBody>
          <a:bodyPr/>
          <a:lstStyle/>
          <a:p>
            <a:r>
              <a:rPr lang="en-US" dirty="0">
                <a:latin typeface="OpenDyslexic" charset="0"/>
                <a:ea typeface="OpenDyslexic" charset="0"/>
                <a:cs typeface="OpenDyslexic" charset="0"/>
              </a:rPr>
              <a:t>Sediment</a:t>
            </a:r>
          </a:p>
        </p:txBody>
      </p:sp>
      <p:sp>
        <p:nvSpPr>
          <p:cNvPr id="3" name="Text Placeholder 2">
            <a:extLst>
              <a:ext uri="{FF2B5EF4-FFF2-40B4-BE49-F238E27FC236}">
                <a16:creationId xmlns:a16="http://schemas.microsoft.com/office/drawing/2014/main" id="{F6847F09-5458-9840-AA0C-033B833C7305}"/>
              </a:ext>
            </a:extLst>
          </p:cNvPr>
          <p:cNvSpPr>
            <a:spLocks noGrp="1"/>
          </p:cNvSpPr>
          <p:nvPr>
            <p:ph type="body" sz="quarter" idx="11"/>
          </p:nvPr>
        </p:nvSpPr>
        <p:spPr/>
        <p:txBody>
          <a:bodyPr/>
          <a:lstStyle/>
          <a:p>
            <a:r>
              <a:rPr lang="en-US" sz="4800" dirty="0">
                <a:latin typeface="OpenDyslexic" charset="0"/>
                <a:ea typeface="OpenDyslexic" charset="0"/>
                <a:cs typeface="OpenDyslexic" charset="0"/>
              </a:rPr>
              <a:t>Matter that settles to the bottom of a liquid</a:t>
            </a:r>
          </a:p>
        </p:txBody>
      </p:sp>
    </p:spTree>
    <p:extLst>
      <p:ext uri="{BB962C8B-B14F-4D97-AF65-F5344CB8AC3E}">
        <p14:creationId xmlns:p14="http://schemas.microsoft.com/office/powerpoint/2010/main" val="72915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551161-5FA0-5A48-A2C2-2880E7A6C36A}"/>
              </a:ext>
            </a:extLst>
          </p:cNvPr>
          <p:cNvSpPr>
            <a:spLocks noGrp="1"/>
          </p:cNvSpPr>
          <p:nvPr>
            <p:ph type="body" sz="quarter" idx="10"/>
          </p:nvPr>
        </p:nvSpPr>
        <p:spPr/>
        <p:txBody>
          <a:bodyPr/>
          <a:lstStyle/>
          <a:p>
            <a:r>
              <a:rPr lang="en-US" dirty="0">
                <a:latin typeface="OpenDyslexic" charset="0"/>
                <a:ea typeface="OpenDyslexic" charset="0"/>
                <a:cs typeface="OpenDyslexic" charset="0"/>
              </a:rPr>
              <a:t>Clast</a:t>
            </a:r>
          </a:p>
        </p:txBody>
      </p:sp>
      <p:sp>
        <p:nvSpPr>
          <p:cNvPr id="3" name="Text Placeholder 2">
            <a:extLst>
              <a:ext uri="{FF2B5EF4-FFF2-40B4-BE49-F238E27FC236}">
                <a16:creationId xmlns:a16="http://schemas.microsoft.com/office/drawing/2014/main" id="{152822F5-3564-A24C-89E7-13929345FFE5}"/>
              </a:ext>
            </a:extLst>
          </p:cNvPr>
          <p:cNvSpPr>
            <a:spLocks noGrp="1"/>
          </p:cNvSpPr>
          <p:nvPr>
            <p:ph type="body" sz="quarter" idx="11"/>
          </p:nvPr>
        </p:nvSpPr>
        <p:spPr/>
        <p:txBody>
          <a:bodyPr/>
          <a:lstStyle/>
          <a:p>
            <a:r>
              <a:rPr lang="en-US" dirty="0">
                <a:latin typeface="OpenDyslexic" charset="0"/>
                <a:ea typeface="OpenDyslexic" charset="0"/>
                <a:cs typeface="OpenDyslexic" charset="0"/>
              </a:rPr>
              <a:t>Clast = </a:t>
            </a:r>
            <a:r>
              <a:rPr lang="en-US" dirty="0">
                <a:solidFill>
                  <a:srgbClr val="FF0000"/>
                </a:solidFill>
                <a:latin typeface="OpenDyslexic" charset="0"/>
                <a:ea typeface="OpenDyslexic" charset="0"/>
                <a:cs typeface="OpenDyslexic" charset="0"/>
              </a:rPr>
              <a:t>grain</a:t>
            </a:r>
          </a:p>
          <a:p>
            <a:r>
              <a:rPr lang="en-US" dirty="0">
                <a:solidFill>
                  <a:srgbClr val="FF0000"/>
                </a:solidFill>
                <a:latin typeface="OpenDyslexic" charset="0"/>
                <a:ea typeface="OpenDyslexic" charset="0"/>
                <a:cs typeface="OpenDyslexic" charset="0"/>
              </a:rPr>
              <a:t>Grain </a:t>
            </a:r>
            <a:r>
              <a:rPr lang="en-US" dirty="0">
                <a:latin typeface="OpenDyslexic" charset="0"/>
                <a:ea typeface="OpenDyslexic" charset="0"/>
                <a:cs typeface="OpenDyslexic" charset="0"/>
              </a:rPr>
              <a:t>= clast</a:t>
            </a:r>
          </a:p>
        </p:txBody>
      </p:sp>
    </p:spTree>
    <p:extLst>
      <p:ext uri="{BB962C8B-B14F-4D97-AF65-F5344CB8AC3E}">
        <p14:creationId xmlns:p14="http://schemas.microsoft.com/office/powerpoint/2010/main" val="211003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551161-5FA0-5A48-A2C2-2880E7A6C36A}"/>
              </a:ext>
            </a:extLst>
          </p:cNvPr>
          <p:cNvSpPr>
            <a:spLocks noGrp="1"/>
          </p:cNvSpPr>
          <p:nvPr>
            <p:ph type="body" sz="quarter" idx="10"/>
          </p:nvPr>
        </p:nvSpPr>
        <p:spPr/>
        <p:txBody>
          <a:bodyPr/>
          <a:lstStyle/>
          <a:p>
            <a:r>
              <a:rPr lang="en-US" dirty="0">
                <a:latin typeface="OpenDyslexic" charset="0"/>
                <a:ea typeface="OpenDyslexic" charset="0"/>
                <a:cs typeface="OpenDyslexic" charset="0"/>
              </a:rPr>
              <a:t>Compacted</a:t>
            </a:r>
          </a:p>
        </p:txBody>
      </p:sp>
      <p:sp>
        <p:nvSpPr>
          <p:cNvPr id="3" name="Text Placeholder 2">
            <a:extLst>
              <a:ext uri="{FF2B5EF4-FFF2-40B4-BE49-F238E27FC236}">
                <a16:creationId xmlns:a16="http://schemas.microsoft.com/office/drawing/2014/main" id="{152822F5-3564-A24C-89E7-13929345FFE5}"/>
              </a:ext>
            </a:extLst>
          </p:cNvPr>
          <p:cNvSpPr>
            <a:spLocks noGrp="1"/>
          </p:cNvSpPr>
          <p:nvPr>
            <p:ph type="body" sz="quarter" idx="11"/>
          </p:nvPr>
        </p:nvSpPr>
        <p:spPr/>
        <p:txBody>
          <a:bodyPr/>
          <a:lstStyle/>
          <a:p>
            <a:r>
              <a:rPr lang="en-US" dirty="0">
                <a:latin typeface="OpenDyslexic" charset="0"/>
                <a:ea typeface="OpenDyslexic" charset="0"/>
                <a:cs typeface="OpenDyslexic" charset="0"/>
              </a:rPr>
              <a:t>Compacted = </a:t>
            </a:r>
            <a:r>
              <a:rPr lang="en-US" dirty="0">
                <a:solidFill>
                  <a:srgbClr val="FF0000"/>
                </a:solidFill>
                <a:latin typeface="OpenDyslexic" charset="0"/>
                <a:ea typeface="OpenDyslexic" charset="0"/>
                <a:cs typeface="OpenDyslexic" charset="0"/>
              </a:rPr>
              <a:t>compressed</a:t>
            </a:r>
          </a:p>
          <a:p>
            <a:r>
              <a:rPr lang="en-US" dirty="0">
                <a:solidFill>
                  <a:srgbClr val="FF0000"/>
                </a:solidFill>
                <a:latin typeface="OpenDyslexic" charset="0"/>
                <a:ea typeface="OpenDyslexic" charset="0"/>
                <a:cs typeface="OpenDyslexic" charset="0"/>
              </a:rPr>
              <a:t>Compressed </a:t>
            </a:r>
            <a:r>
              <a:rPr lang="en-US" dirty="0">
                <a:latin typeface="OpenDyslexic" charset="0"/>
                <a:ea typeface="OpenDyslexic" charset="0"/>
                <a:cs typeface="OpenDyslexic" charset="0"/>
              </a:rPr>
              <a:t>= compacted</a:t>
            </a:r>
          </a:p>
        </p:txBody>
      </p:sp>
    </p:spTree>
    <p:extLst>
      <p:ext uri="{BB962C8B-B14F-4D97-AF65-F5344CB8AC3E}">
        <p14:creationId xmlns:p14="http://schemas.microsoft.com/office/powerpoint/2010/main" val="184948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551161-5FA0-5A48-A2C2-2880E7A6C36A}"/>
              </a:ext>
            </a:extLst>
          </p:cNvPr>
          <p:cNvSpPr>
            <a:spLocks noGrp="1"/>
          </p:cNvSpPr>
          <p:nvPr>
            <p:ph type="body" sz="quarter" idx="10"/>
          </p:nvPr>
        </p:nvSpPr>
        <p:spPr/>
        <p:txBody>
          <a:bodyPr/>
          <a:lstStyle/>
          <a:p>
            <a:r>
              <a:rPr lang="en-US" dirty="0">
                <a:latin typeface="OpenDyslexic" charset="0"/>
                <a:ea typeface="OpenDyslexic" charset="0"/>
                <a:cs typeface="OpenDyslexic" charset="0"/>
              </a:rPr>
              <a:t>Bed</a:t>
            </a:r>
          </a:p>
        </p:txBody>
      </p:sp>
      <p:sp>
        <p:nvSpPr>
          <p:cNvPr id="3" name="Text Placeholder 2">
            <a:extLst>
              <a:ext uri="{FF2B5EF4-FFF2-40B4-BE49-F238E27FC236}">
                <a16:creationId xmlns:a16="http://schemas.microsoft.com/office/drawing/2014/main" id="{152822F5-3564-A24C-89E7-13929345FFE5}"/>
              </a:ext>
            </a:extLst>
          </p:cNvPr>
          <p:cNvSpPr>
            <a:spLocks noGrp="1"/>
          </p:cNvSpPr>
          <p:nvPr>
            <p:ph type="body" sz="quarter" idx="11"/>
          </p:nvPr>
        </p:nvSpPr>
        <p:spPr/>
        <p:txBody>
          <a:bodyPr/>
          <a:lstStyle/>
          <a:p>
            <a:r>
              <a:rPr lang="en-US" dirty="0">
                <a:latin typeface="OpenDyslexic" charset="0"/>
                <a:ea typeface="OpenDyslexic" charset="0"/>
                <a:cs typeface="OpenDyslexic" charset="0"/>
              </a:rPr>
              <a:t>Bed = </a:t>
            </a:r>
            <a:r>
              <a:rPr lang="en-US" dirty="0">
                <a:solidFill>
                  <a:srgbClr val="FF0000"/>
                </a:solidFill>
                <a:latin typeface="OpenDyslexic" charset="0"/>
                <a:ea typeface="OpenDyslexic" charset="0"/>
                <a:cs typeface="OpenDyslexic" charset="0"/>
              </a:rPr>
              <a:t>layer</a:t>
            </a:r>
          </a:p>
          <a:p>
            <a:r>
              <a:rPr lang="en-US" dirty="0">
                <a:solidFill>
                  <a:srgbClr val="FF0000"/>
                </a:solidFill>
                <a:latin typeface="OpenDyslexic" charset="0"/>
                <a:ea typeface="OpenDyslexic" charset="0"/>
                <a:cs typeface="OpenDyslexic" charset="0"/>
              </a:rPr>
              <a:t>Layer </a:t>
            </a:r>
            <a:r>
              <a:rPr lang="en-US" dirty="0">
                <a:latin typeface="OpenDyslexic" charset="0"/>
                <a:ea typeface="OpenDyslexic" charset="0"/>
                <a:cs typeface="OpenDyslexic" charset="0"/>
              </a:rPr>
              <a:t>= bed</a:t>
            </a:r>
          </a:p>
        </p:txBody>
      </p:sp>
    </p:spTree>
    <p:extLst>
      <p:ext uri="{BB962C8B-B14F-4D97-AF65-F5344CB8AC3E}">
        <p14:creationId xmlns:p14="http://schemas.microsoft.com/office/powerpoint/2010/main" val="1950783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551161-5FA0-5A48-A2C2-2880E7A6C36A}"/>
              </a:ext>
            </a:extLst>
          </p:cNvPr>
          <p:cNvSpPr>
            <a:spLocks noGrp="1"/>
          </p:cNvSpPr>
          <p:nvPr>
            <p:ph type="body" sz="quarter" idx="10"/>
          </p:nvPr>
        </p:nvSpPr>
        <p:spPr/>
        <p:txBody>
          <a:bodyPr/>
          <a:lstStyle/>
          <a:p>
            <a:r>
              <a:rPr lang="en-US" dirty="0">
                <a:latin typeface="OpenDyslexic" charset="0"/>
                <a:ea typeface="OpenDyslexic" charset="0"/>
                <a:cs typeface="OpenDyslexic" charset="0"/>
              </a:rPr>
              <a:t>Strata</a:t>
            </a:r>
          </a:p>
        </p:txBody>
      </p:sp>
      <p:sp>
        <p:nvSpPr>
          <p:cNvPr id="3" name="Text Placeholder 2">
            <a:extLst>
              <a:ext uri="{FF2B5EF4-FFF2-40B4-BE49-F238E27FC236}">
                <a16:creationId xmlns:a16="http://schemas.microsoft.com/office/drawing/2014/main" id="{152822F5-3564-A24C-89E7-13929345FFE5}"/>
              </a:ext>
            </a:extLst>
          </p:cNvPr>
          <p:cNvSpPr>
            <a:spLocks noGrp="1"/>
          </p:cNvSpPr>
          <p:nvPr>
            <p:ph type="body" sz="quarter" idx="11"/>
          </p:nvPr>
        </p:nvSpPr>
        <p:spPr/>
        <p:txBody>
          <a:bodyPr/>
          <a:lstStyle/>
          <a:p>
            <a:r>
              <a:rPr lang="en-US" dirty="0">
                <a:latin typeface="OpenDyslexic" charset="0"/>
                <a:ea typeface="OpenDyslexic" charset="0"/>
                <a:cs typeface="OpenDyslexic" charset="0"/>
              </a:rPr>
              <a:t>Strata = </a:t>
            </a:r>
            <a:r>
              <a:rPr lang="en-US" dirty="0">
                <a:solidFill>
                  <a:srgbClr val="FF0000"/>
                </a:solidFill>
                <a:latin typeface="OpenDyslexic" charset="0"/>
                <a:ea typeface="OpenDyslexic" charset="0"/>
                <a:cs typeface="OpenDyslexic" charset="0"/>
              </a:rPr>
              <a:t>layer</a:t>
            </a:r>
          </a:p>
          <a:p>
            <a:r>
              <a:rPr lang="en-US" dirty="0">
                <a:solidFill>
                  <a:srgbClr val="FF0000"/>
                </a:solidFill>
                <a:latin typeface="OpenDyslexic" charset="0"/>
                <a:ea typeface="OpenDyslexic" charset="0"/>
                <a:cs typeface="OpenDyslexic" charset="0"/>
              </a:rPr>
              <a:t>Layer </a:t>
            </a:r>
            <a:r>
              <a:rPr lang="en-US" dirty="0">
                <a:latin typeface="OpenDyslexic" charset="0"/>
                <a:ea typeface="OpenDyslexic" charset="0"/>
                <a:cs typeface="OpenDyslexic" charset="0"/>
              </a:rPr>
              <a:t>= strata</a:t>
            </a:r>
          </a:p>
        </p:txBody>
      </p:sp>
    </p:spTree>
    <p:extLst>
      <p:ext uri="{BB962C8B-B14F-4D97-AF65-F5344CB8AC3E}">
        <p14:creationId xmlns:p14="http://schemas.microsoft.com/office/powerpoint/2010/main" val="7508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551161-5FA0-5A48-A2C2-2880E7A6C36A}"/>
              </a:ext>
            </a:extLst>
          </p:cNvPr>
          <p:cNvSpPr>
            <a:spLocks noGrp="1"/>
          </p:cNvSpPr>
          <p:nvPr>
            <p:ph type="body" sz="quarter" idx="10"/>
          </p:nvPr>
        </p:nvSpPr>
        <p:spPr/>
        <p:txBody>
          <a:bodyPr/>
          <a:lstStyle/>
          <a:p>
            <a:r>
              <a:rPr lang="en-US" dirty="0">
                <a:latin typeface="OpenDyslexic" charset="0"/>
                <a:ea typeface="OpenDyslexic" charset="0"/>
                <a:cs typeface="OpenDyslexic" charset="0"/>
              </a:rPr>
              <a:t>Property</a:t>
            </a:r>
          </a:p>
        </p:txBody>
      </p:sp>
      <p:sp>
        <p:nvSpPr>
          <p:cNvPr id="3" name="Text Placeholder 2">
            <a:extLst>
              <a:ext uri="{FF2B5EF4-FFF2-40B4-BE49-F238E27FC236}">
                <a16:creationId xmlns:a16="http://schemas.microsoft.com/office/drawing/2014/main" id="{152822F5-3564-A24C-89E7-13929345FFE5}"/>
              </a:ext>
            </a:extLst>
          </p:cNvPr>
          <p:cNvSpPr>
            <a:spLocks noGrp="1"/>
          </p:cNvSpPr>
          <p:nvPr>
            <p:ph type="body" sz="quarter" idx="11"/>
          </p:nvPr>
        </p:nvSpPr>
        <p:spPr/>
        <p:txBody>
          <a:bodyPr/>
          <a:lstStyle/>
          <a:p>
            <a:r>
              <a:rPr lang="en-US" dirty="0">
                <a:latin typeface="OpenDyslexic" charset="0"/>
                <a:ea typeface="OpenDyslexic" charset="0"/>
                <a:cs typeface="OpenDyslexic" charset="0"/>
              </a:rPr>
              <a:t>Property = </a:t>
            </a:r>
            <a:r>
              <a:rPr lang="en-US" dirty="0">
                <a:solidFill>
                  <a:srgbClr val="FF0000"/>
                </a:solidFill>
                <a:latin typeface="OpenDyslexic" charset="0"/>
                <a:ea typeface="OpenDyslexic" charset="0"/>
                <a:cs typeface="OpenDyslexic" charset="0"/>
              </a:rPr>
              <a:t>characteristic</a:t>
            </a:r>
          </a:p>
          <a:p>
            <a:r>
              <a:rPr lang="en-US" dirty="0">
                <a:solidFill>
                  <a:srgbClr val="FF0000"/>
                </a:solidFill>
                <a:latin typeface="OpenDyslexic" charset="0"/>
                <a:ea typeface="OpenDyslexic" charset="0"/>
                <a:cs typeface="OpenDyslexic" charset="0"/>
              </a:rPr>
              <a:t>Characteristic </a:t>
            </a:r>
            <a:r>
              <a:rPr lang="en-US" dirty="0">
                <a:latin typeface="OpenDyslexic" charset="0"/>
                <a:ea typeface="OpenDyslexic" charset="0"/>
                <a:cs typeface="OpenDyslexic" charset="0"/>
              </a:rPr>
              <a:t>= property</a:t>
            </a:r>
          </a:p>
        </p:txBody>
      </p:sp>
    </p:spTree>
    <p:extLst>
      <p:ext uri="{BB962C8B-B14F-4D97-AF65-F5344CB8AC3E}">
        <p14:creationId xmlns:p14="http://schemas.microsoft.com/office/powerpoint/2010/main" val="284093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74060" y="1222205"/>
            <a:ext cx="9084278" cy="5312229"/>
          </a:xfrm>
          <a:prstGeom prst="rect">
            <a:avLst/>
          </a:prstGeom>
          <a:noFill/>
          <a:ln>
            <a:noFill/>
          </a:ln>
        </p:spPr>
        <p:txBody>
          <a:bodyPr wrap="square" rtlCol="0" anchor="t" anchorCtr="0">
            <a:normAutofit/>
          </a:bodyPr>
          <a:lstStyle/>
          <a:p>
            <a:pPr marL="571500" indent="-571500">
              <a:buFont typeface="Arial" charset="0"/>
              <a:buChar char="•"/>
            </a:pPr>
            <a:r>
              <a:rPr lang="en-US" sz="4000" dirty="0">
                <a:solidFill>
                  <a:srgbClr val="23566C"/>
                </a:solidFill>
                <a:latin typeface="OpenDyslexic" charset="0"/>
                <a:ea typeface="OpenDyslexic" charset="0"/>
                <a:cs typeface="OpenDyslexic" charset="0"/>
              </a:rPr>
              <a:t>Rocks are made of minerals</a:t>
            </a:r>
          </a:p>
          <a:p>
            <a:pPr marL="1028700" lvl="1" indent="-571500">
              <a:buFont typeface="Arial" charset="0"/>
              <a:buChar char="•"/>
            </a:pPr>
            <a:r>
              <a:rPr lang="en-US" sz="4000" dirty="0">
                <a:solidFill>
                  <a:srgbClr val="23566C"/>
                </a:solidFill>
                <a:latin typeface="OpenDyslexic" charset="0"/>
                <a:ea typeface="OpenDyslexic" charset="0"/>
                <a:cs typeface="OpenDyslexic" charset="0"/>
              </a:rPr>
              <a:t>All rocks are found in the lithosphere, which is the outside layer of the Earth</a:t>
            </a:r>
          </a:p>
        </p:txBody>
      </p:sp>
      <p:sp>
        <p:nvSpPr>
          <p:cNvPr id="10" name="Text Placeholder 2">
            <a:extLst>
              <a:ext uri="{FF2B5EF4-FFF2-40B4-BE49-F238E27FC236}">
                <a16:creationId xmlns:a16="http://schemas.microsoft.com/office/drawing/2014/main" id="{1C886521-0401-A84A-B3AD-BCE898878B39}"/>
              </a:ext>
            </a:extLst>
          </p:cNvPr>
          <p:cNvSpPr>
            <a:spLocks noGrp="1"/>
          </p:cNvSpPr>
          <p:nvPr>
            <p:ph type="body" sz="quarter" idx="21"/>
          </p:nvPr>
        </p:nvSpPr>
        <p:spPr>
          <a:xfrm>
            <a:off x="9644135" y="287950"/>
            <a:ext cx="2162572" cy="288424"/>
          </a:xfrm>
        </p:spPr>
        <p:txBody>
          <a:bodyPr/>
          <a:lstStyle/>
          <a:p>
            <a:r>
              <a:rPr lang="en-US" dirty="0"/>
              <a:t>Making the connection</a:t>
            </a:r>
          </a:p>
        </p:txBody>
      </p:sp>
      <p:sp>
        <p:nvSpPr>
          <p:cNvPr id="11" name="Text Placeholder 3">
            <a:extLst>
              <a:ext uri="{FF2B5EF4-FFF2-40B4-BE49-F238E27FC236}">
                <a16:creationId xmlns:a16="http://schemas.microsoft.com/office/drawing/2014/main" id="{DBFB4CAA-16CC-544B-9E52-EA65DAF3859B}"/>
              </a:ext>
            </a:extLst>
          </p:cNvPr>
          <p:cNvSpPr>
            <a:spLocks noGrp="1"/>
          </p:cNvSpPr>
          <p:nvPr>
            <p:ph type="body" sz="quarter" idx="18"/>
          </p:nvPr>
        </p:nvSpPr>
        <p:spPr>
          <a:xfrm>
            <a:off x="9646920" y="572262"/>
            <a:ext cx="2159787" cy="1104138"/>
          </a:xfrm>
        </p:spPr>
        <p:txBody>
          <a:bodyPr/>
          <a:lstStyle/>
          <a:p>
            <a:r>
              <a:rPr lang="en-US" dirty="0"/>
              <a:t>The properties of sedimentary rocks allow us to identify them, and understanding their properties helps us to figure out how they formed.</a:t>
            </a:r>
          </a:p>
        </p:txBody>
      </p:sp>
      <p:sp>
        <p:nvSpPr>
          <p:cNvPr id="14"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44135" y="1914755"/>
            <a:ext cx="2162572" cy="288424"/>
          </a:xfrm>
        </p:spPr>
        <p:txBody>
          <a:bodyPr/>
          <a:lstStyle/>
          <a:p>
            <a:endParaRPr lang="en-US"/>
          </a:p>
        </p:txBody>
      </p:sp>
      <p:sp>
        <p:nvSpPr>
          <p:cNvPr id="15"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6920" y="2199622"/>
            <a:ext cx="2159787" cy="1057928"/>
          </a:xfrm>
        </p:spPr>
        <p:txBody>
          <a:bodyPr/>
          <a:lstStyle/>
          <a:p>
            <a:r>
              <a:rPr lang="en-US" b="1" dirty="0"/>
              <a:t>Property – </a:t>
            </a:r>
            <a:r>
              <a:rPr lang="en-US" dirty="0"/>
              <a:t>Characteristic</a:t>
            </a:r>
          </a:p>
          <a:p>
            <a:r>
              <a:rPr lang="en-US" b="1" dirty="0"/>
              <a:t>Mineral</a:t>
            </a:r>
            <a:r>
              <a:rPr lang="en-US" dirty="0"/>
              <a:t> - A naturally occurring solid substance with a definite chemical composition.</a:t>
            </a:r>
          </a:p>
          <a:p>
            <a:endParaRPr lang="en-US" dirty="0"/>
          </a:p>
        </p:txBody>
      </p:sp>
      <p:sp>
        <p:nvSpPr>
          <p:cNvPr id="2" name="Text Placeholder 1"/>
          <p:cNvSpPr>
            <a:spLocks noGrp="1"/>
          </p:cNvSpPr>
          <p:nvPr>
            <p:ph type="body" sz="quarter" idx="14"/>
          </p:nvPr>
        </p:nvSpPr>
        <p:spPr/>
        <p:txBody>
          <a:bodyPr/>
          <a:lstStyle/>
          <a:p>
            <a:endParaRPr lang="en-US"/>
          </a:p>
        </p:txBody>
      </p:sp>
      <p:sp>
        <p:nvSpPr>
          <p:cNvPr id="12"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76225" y="19050"/>
            <a:ext cx="9282113" cy="590550"/>
          </a:xfrm>
        </p:spPr>
        <p:txBody>
          <a:bodyPr>
            <a:noAutofit/>
          </a:bodyPr>
          <a:lstStyle/>
          <a:p>
            <a:pPr marL="457200" indent="-457200">
              <a:spcBef>
                <a:spcPts val="0"/>
              </a:spcBef>
              <a:buFont typeface="Wingdings" charset="2"/>
              <a:buChar char="q"/>
            </a:pPr>
            <a:r>
              <a:rPr lang="en-US" dirty="0">
                <a:latin typeface="OpenDyslexic" charset="0"/>
                <a:ea typeface="OpenDyslexic" charset="0"/>
                <a:cs typeface="OpenDyslexic" charset="0"/>
              </a:rPr>
              <a:t> I know what sedimentary rocks are and how they form</a:t>
            </a:r>
          </a:p>
          <a:p>
            <a:pPr marL="457200" indent="-457200">
              <a:spcBef>
                <a:spcPts val="0"/>
              </a:spcBef>
              <a:buFont typeface="Wingdings" charset="2"/>
              <a:buChar char="q"/>
            </a:pPr>
            <a:r>
              <a:rPr lang="en-US" dirty="0">
                <a:latin typeface="OpenDyslexic" charset="0"/>
                <a:ea typeface="OpenDyslexic" charset="0"/>
                <a:cs typeface="OpenDyslexic" charset="0"/>
              </a:rPr>
              <a:t> I know the main properties of sedimentary rocks</a:t>
            </a:r>
          </a:p>
        </p:txBody>
      </p:sp>
    </p:spTree>
    <p:extLst>
      <p:ext uri="{BB962C8B-B14F-4D97-AF65-F5344CB8AC3E}">
        <p14:creationId xmlns:p14="http://schemas.microsoft.com/office/powerpoint/2010/main" val="400379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274" y="551545"/>
            <a:ext cx="11727542" cy="1190170"/>
          </a:xfrm>
          <a:prstGeom prst="rect">
            <a:avLst/>
          </a:prstGeom>
          <a:solidFill>
            <a:srgbClr val="3B8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
            <a:extLst>
              <a:ext uri="{FF2B5EF4-FFF2-40B4-BE49-F238E27FC236}">
                <a16:creationId xmlns:a16="http://schemas.microsoft.com/office/drawing/2014/main" id="{4D909A74-34CF-A24B-B17A-C2A488B3F849}"/>
              </a:ext>
            </a:extLst>
          </p:cNvPr>
          <p:cNvSpPr txBox="1">
            <a:spLocks/>
          </p:cNvSpPr>
          <p:nvPr/>
        </p:nvSpPr>
        <p:spPr>
          <a:xfrm>
            <a:off x="150131" y="551544"/>
            <a:ext cx="7281183" cy="1788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800" dirty="0">
                <a:solidFill>
                  <a:schemeClr val="bg1"/>
                </a:solidFill>
                <a:latin typeface="OpenDyslexic" charset="0"/>
                <a:ea typeface="OpenDyslexic" charset="0"/>
                <a:cs typeface="OpenDyslexic" charset="0"/>
              </a:rPr>
              <a:t> </a:t>
            </a:r>
            <a:r>
              <a:rPr lang="en-US" sz="8000" dirty="0">
                <a:solidFill>
                  <a:schemeClr val="bg1"/>
                </a:solidFill>
                <a:latin typeface="OpenDyslexic" charset="0"/>
                <a:ea typeface="OpenDyslexic" charset="0"/>
                <a:cs typeface="OpenDyslexic" charset="0"/>
              </a:rPr>
              <a:t>DO</a:t>
            </a:r>
            <a:r>
              <a:rPr lang="en-US" sz="8800" dirty="0">
                <a:solidFill>
                  <a:schemeClr val="bg1"/>
                </a:solidFill>
                <a:latin typeface="OpenDyslexic" charset="0"/>
                <a:ea typeface="OpenDyslexic" charset="0"/>
                <a:cs typeface="OpenDyslexic" charset="0"/>
              </a:rPr>
              <a:t> </a:t>
            </a:r>
            <a:r>
              <a:rPr lang="en-US" sz="8000" dirty="0">
                <a:solidFill>
                  <a:schemeClr val="bg1"/>
                </a:solidFill>
                <a:latin typeface="OpenDyslexic" charset="0"/>
                <a:ea typeface="OpenDyslexic" charset="0"/>
                <a:cs typeface="OpenDyslexic" charset="0"/>
              </a:rPr>
              <a:t>NOW</a:t>
            </a:r>
            <a:endParaRPr lang="en-US" sz="8800" dirty="0">
              <a:solidFill>
                <a:schemeClr val="bg1"/>
              </a:solidFill>
            </a:endParaRPr>
          </a:p>
        </p:txBody>
      </p:sp>
      <p:sp>
        <p:nvSpPr>
          <p:cNvPr id="4" name="TextBox 3"/>
          <p:cNvSpPr txBox="1"/>
          <p:nvPr/>
        </p:nvSpPr>
        <p:spPr>
          <a:xfrm>
            <a:off x="591626" y="1741715"/>
            <a:ext cx="10705024" cy="5384247"/>
          </a:xfrm>
          <a:prstGeom prst="rect">
            <a:avLst/>
          </a:prstGeom>
          <a:noFill/>
          <a:ln>
            <a:noFill/>
          </a:ln>
        </p:spPr>
        <p:txBody>
          <a:bodyPr wrap="square" rtlCol="0" anchor="t" anchorCtr="0">
            <a:normAutofit/>
          </a:bodyPr>
          <a:lstStyle/>
          <a:p>
            <a:r>
              <a:rPr lang="en-US" sz="4000" dirty="0">
                <a:solidFill>
                  <a:srgbClr val="23566C"/>
                </a:solidFill>
                <a:latin typeface="OpenDyslexic" charset="0"/>
                <a:ea typeface="OpenDyslexic" charset="0"/>
                <a:cs typeface="OpenDyslexic" charset="0"/>
              </a:rPr>
              <a:t>Glaucous is the name for a colour. Write a description for what you think this colour looks like. </a:t>
            </a:r>
          </a:p>
          <a:p>
            <a:pPr algn="l"/>
            <a:endParaRPr lang="en-US" sz="4000" dirty="0">
              <a:solidFill>
                <a:srgbClr val="23566C"/>
              </a:solidFill>
              <a:latin typeface="OpenDyslexic" charset="0"/>
              <a:ea typeface="OpenDyslexic" charset="0"/>
              <a:cs typeface="OpenDyslexic" charset="0"/>
            </a:endParaRPr>
          </a:p>
        </p:txBody>
      </p:sp>
    </p:spTree>
    <p:extLst>
      <p:ext uri="{BB962C8B-B14F-4D97-AF65-F5344CB8AC3E}">
        <p14:creationId xmlns:p14="http://schemas.microsoft.com/office/powerpoint/2010/main" val="648613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CA741A-A491-3044-AE90-CA869E45B5CF}"/>
              </a:ext>
            </a:extLst>
          </p:cNvPr>
          <p:cNvSpPr txBox="1"/>
          <p:nvPr/>
        </p:nvSpPr>
        <p:spPr>
          <a:xfrm>
            <a:off x="484094" y="912906"/>
            <a:ext cx="11707906" cy="5541682"/>
          </a:xfrm>
          <a:prstGeom prst="rect">
            <a:avLst/>
          </a:prstGeom>
          <a:noFill/>
          <a:ln>
            <a:noFill/>
          </a:ln>
        </p:spPr>
        <p:txBody>
          <a:bodyPr wrap="square" rtlCol="0" anchor="t" anchorCtr="0">
            <a:normAutofit/>
          </a:bodyPr>
          <a:lstStyle/>
          <a:p>
            <a:pPr marL="571500" indent="-571500" algn="l">
              <a:buFont typeface="Arial" panose="020B0604020202020204" pitchFamily="34" charset="0"/>
              <a:buChar char="•"/>
            </a:pPr>
            <a:r>
              <a:rPr lang="en-US" sz="4400" b="1" dirty="0">
                <a:latin typeface="Futura Medium" panose="020B0602020204020303" pitchFamily="34" charset="-79"/>
                <a:cs typeface="Futura Medium" panose="020B0602020204020303" pitchFamily="34" charset="-79"/>
              </a:rPr>
              <a:t>Learning Criteria</a:t>
            </a:r>
          </a:p>
          <a:p>
            <a:pPr marL="571500" indent="-571500" algn="l">
              <a:buFont typeface="Arial" panose="020B0604020202020204" pitchFamily="34" charset="0"/>
              <a:buChar char="•"/>
            </a:pPr>
            <a:endParaRPr lang="en-US" sz="4000" dirty="0">
              <a:latin typeface="Futura Medium" panose="020B0602020204020303" pitchFamily="34" charset="-79"/>
              <a:cs typeface="Futura Medium" panose="020B0602020204020303" pitchFamily="34" charset="-79"/>
            </a:endParaRPr>
          </a:p>
          <a:p>
            <a:pPr marL="571500" indent="-571500" algn="l">
              <a:buFont typeface="Arial" panose="020B0604020202020204" pitchFamily="34" charset="0"/>
              <a:buChar char="•"/>
            </a:pPr>
            <a:r>
              <a:rPr lang="en-US" sz="4000" dirty="0">
                <a:latin typeface="Futura Medium" panose="020B0602020204020303" pitchFamily="34" charset="-79"/>
                <a:cs typeface="Futura Medium" panose="020B0602020204020303" pitchFamily="34" charset="-79"/>
              </a:rPr>
              <a:t>SWBAT describe how are sedimentary rocks formed?</a:t>
            </a:r>
          </a:p>
          <a:p>
            <a:pPr marL="571500" indent="-571500" algn="l">
              <a:buFont typeface="Arial" panose="020B0604020202020204" pitchFamily="34" charset="0"/>
              <a:buChar char="•"/>
            </a:pPr>
            <a:r>
              <a:rPr lang="en-US" sz="4000" dirty="0">
                <a:latin typeface="Futura Medium" panose="020B0602020204020303" pitchFamily="34" charset="-79"/>
                <a:cs typeface="Futura Medium" panose="020B0602020204020303" pitchFamily="34" charset="-79"/>
              </a:rPr>
              <a:t>List 4 geological processes that contribute to weathering of rocks</a:t>
            </a:r>
          </a:p>
          <a:p>
            <a:pPr marL="571500" indent="-571500" algn="l">
              <a:buFont typeface="Arial" panose="020B0604020202020204" pitchFamily="34" charset="0"/>
              <a:buChar char="•"/>
            </a:pPr>
            <a:r>
              <a:rPr lang="en-US" sz="4000" dirty="0">
                <a:latin typeface="Futura Medium" panose="020B0602020204020303" pitchFamily="34" charset="-79"/>
                <a:cs typeface="Futura Medium" panose="020B0602020204020303" pitchFamily="34" charset="-79"/>
              </a:rPr>
              <a:t>Define compaction</a:t>
            </a:r>
          </a:p>
          <a:p>
            <a:pPr marL="571500" indent="-571500" algn="l">
              <a:buFont typeface="Arial" panose="020B0604020202020204" pitchFamily="34" charset="0"/>
              <a:buChar char="•"/>
            </a:pPr>
            <a:r>
              <a:rPr lang="en-US" sz="4000" dirty="0">
                <a:latin typeface="Futura Medium" panose="020B0602020204020303" pitchFamily="34" charset="-79"/>
                <a:cs typeface="Futura Medium" panose="020B0602020204020303" pitchFamily="34" charset="-79"/>
              </a:rPr>
              <a:t>Define cementation</a:t>
            </a:r>
          </a:p>
        </p:txBody>
      </p:sp>
    </p:spTree>
    <p:extLst>
      <p:ext uri="{BB962C8B-B14F-4D97-AF65-F5344CB8AC3E}">
        <p14:creationId xmlns:p14="http://schemas.microsoft.com/office/powerpoint/2010/main" val="2158580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en-US"/>
          </a:p>
        </p:txBody>
      </p:sp>
      <p:sp>
        <p:nvSpPr>
          <p:cNvPr id="3" name="Text Placeholder 2"/>
          <p:cNvSpPr>
            <a:spLocks noGrp="1"/>
          </p:cNvSpPr>
          <p:nvPr>
            <p:ph type="body" sz="quarter" idx="21"/>
          </p:nvPr>
        </p:nvSpPr>
        <p:spPr/>
        <p:txBody>
          <a:bodyPr/>
          <a:lstStyle/>
          <a:p>
            <a:endParaRPr lang="en-US"/>
          </a:p>
        </p:txBody>
      </p:sp>
      <p:sp>
        <p:nvSpPr>
          <p:cNvPr id="4" name="Text Placeholder 3"/>
          <p:cNvSpPr>
            <a:spLocks noGrp="1"/>
          </p:cNvSpPr>
          <p:nvPr>
            <p:ph type="body" sz="quarter" idx="18"/>
          </p:nvPr>
        </p:nvSpPr>
        <p:spPr>
          <a:xfrm>
            <a:off x="9646920" y="572262"/>
            <a:ext cx="2159787" cy="455001"/>
          </a:xfrm>
        </p:spPr>
        <p:txBody>
          <a:bodyPr/>
          <a:lstStyle/>
          <a:p>
            <a:r>
              <a:rPr lang="en-US" dirty="0"/>
              <a:t>What is are sedimentary rocks?</a:t>
            </a:r>
          </a:p>
        </p:txBody>
      </p:sp>
      <p:sp>
        <p:nvSpPr>
          <p:cNvPr id="10" name="TextBox 9"/>
          <p:cNvSpPr txBox="1"/>
          <p:nvPr/>
        </p:nvSpPr>
        <p:spPr>
          <a:xfrm>
            <a:off x="474060" y="2075013"/>
            <a:ext cx="9170075" cy="2630337"/>
          </a:xfrm>
          <a:prstGeom prst="rect">
            <a:avLst/>
          </a:prstGeom>
          <a:noFill/>
          <a:ln>
            <a:noFill/>
          </a:ln>
        </p:spPr>
        <p:txBody>
          <a:bodyPr wrap="square" rtlCol="0" anchor="t" anchorCtr="0">
            <a:normAutofit/>
          </a:bodyPr>
          <a:lstStyle/>
          <a:p>
            <a:r>
              <a:rPr lang="en-US" sz="4000" dirty="0">
                <a:solidFill>
                  <a:srgbClr val="0070C0"/>
                </a:solidFill>
                <a:latin typeface="OpenDyslexic" charset="0"/>
                <a:ea typeface="OpenDyslexic" charset="0"/>
                <a:cs typeface="OpenDyslexic" charset="0"/>
              </a:rPr>
              <a:t>Sedimentary rocks are formed from materials deposited as sediment and consolidated by pressure.</a:t>
            </a:r>
          </a:p>
          <a:p>
            <a:pPr marL="742950" indent="-742950">
              <a:buFont typeface="Arial" charset="0"/>
              <a:buChar char="•"/>
            </a:pPr>
            <a:endParaRPr lang="en-US" sz="4000" dirty="0">
              <a:solidFill>
                <a:srgbClr val="23566C"/>
              </a:solidFill>
              <a:latin typeface="OpenDyslexic" charset="0"/>
              <a:ea typeface="OpenDyslexic" charset="0"/>
              <a:cs typeface="OpenDyslexic" charset="0"/>
            </a:endParaRPr>
          </a:p>
          <a:p>
            <a:pPr marL="571500" indent="-571500">
              <a:buFont typeface="Arial" charset="0"/>
              <a:buChar char="•"/>
            </a:pPr>
            <a:endParaRPr lang="en-US" sz="4000" dirty="0">
              <a:solidFill>
                <a:srgbClr val="23566C"/>
              </a:solidFill>
              <a:latin typeface="OpenDyslexic" charset="0"/>
              <a:ea typeface="OpenDyslexic" charset="0"/>
              <a:cs typeface="OpenDyslexic" charset="0"/>
            </a:endParaRPr>
          </a:p>
          <a:p>
            <a:pPr marL="571500" indent="-571500" algn="l">
              <a:buFont typeface="Arial" charset="0"/>
              <a:buChar char="•"/>
            </a:pPr>
            <a:endParaRPr lang="en-US" sz="4000" dirty="0">
              <a:solidFill>
                <a:srgbClr val="23566C"/>
              </a:solidFill>
              <a:latin typeface="OpenDyslexic" charset="0"/>
              <a:ea typeface="OpenDyslexic" charset="0"/>
              <a:cs typeface="OpenDyslexic" charset="0"/>
            </a:endParaRPr>
          </a:p>
        </p:txBody>
      </p:sp>
      <p:sp>
        <p:nvSpPr>
          <p:cNvPr id="13" name="Text Placeholder 12"/>
          <p:cNvSpPr>
            <a:spLocks noGrp="1"/>
          </p:cNvSpPr>
          <p:nvPr>
            <p:ph type="body" sz="quarter" idx="14"/>
          </p:nvPr>
        </p:nvSpPr>
        <p:spPr/>
        <p:txBody>
          <a:bodyPr/>
          <a:lstStyle/>
          <a:p>
            <a:endParaRPr lang="en-US"/>
          </a:p>
        </p:txBody>
      </p:sp>
      <p:sp>
        <p:nvSpPr>
          <p:cNvPr id="15" name="Text Placeholder 14"/>
          <p:cNvSpPr>
            <a:spLocks noGrp="1"/>
          </p:cNvSpPr>
          <p:nvPr>
            <p:ph type="body" sz="quarter" idx="14"/>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16"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76225" y="19050"/>
            <a:ext cx="9282113" cy="590550"/>
          </a:xfrm>
        </p:spPr>
        <p:txBody>
          <a:bodyPr>
            <a:noAutofit/>
          </a:bodyPr>
          <a:lstStyle/>
          <a:p>
            <a:pPr marL="457200" indent="-457200">
              <a:spcBef>
                <a:spcPts val="0"/>
              </a:spcBef>
              <a:buFont typeface="Wingdings" charset="2"/>
              <a:buChar char="q"/>
            </a:pPr>
            <a:r>
              <a:rPr lang="en-US" dirty="0">
                <a:latin typeface="OpenDyslexic" charset="0"/>
                <a:ea typeface="OpenDyslexic" charset="0"/>
                <a:cs typeface="OpenDyslexic" charset="0"/>
              </a:rPr>
              <a:t> I know what sedimentary rocks are and how they form</a:t>
            </a:r>
          </a:p>
          <a:p>
            <a:pPr marL="457200" indent="-457200">
              <a:spcBef>
                <a:spcPts val="0"/>
              </a:spcBef>
              <a:buFont typeface="Wingdings" charset="2"/>
              <a:buChar char="q"/>
            </a:pPr>
            <a:r>
              <a:rPr lang="en-US">
                <a:latin typeface="OpenDyslexic" charset="0"/>
                <a:ea typeface="OpenDyslexic" charset="0"/>
                <a:cs typeface="OpenDyslexic" charset="0"/>
              </a:rPr>
              <a:t> I know the main properties of sedimentary rocks</a:t>
            </a:r>
            <a:endParaRPr lang="en-US" dirty="0">
              <a:latin typeface="OpenDyslexic" charset="0"/>
              <a:ea typeface="OpenDyslexic" charset="0"/>
              <a:cs typeface="OpenDyslexic" charset="0"/>
            </a:endParaRPr>
          </a:p>
        </p:txBody>
      </p:sp>
      <p:sp>
        <p:nvSpPr>
          <p:cNvPr id="17"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44135" y="1183107"/>
            <a:ext cx="2162572" cy="288424"/>
          </a:xfrm>
        </p:spPr>
        <p:txBody>
          <a:bodyPr/>
          <a:lstStyle/>
          <a:p>
            <a:endParaRPr lang="en-US"/>
          </a:p>
        </p:txBody>
      </p:sp>
      <p:sp>
        <p:nvSpPr>
          <p:cNvPr id="18"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6920" y="1467974"/>
            <a:ext cx="2159787" cy="1057928"/>
          </a:xfrm>
        </p:spPr>
        <p:txBody>
          <a:bodyPr/>
          <a:lstStyle/>
          <a:p>
            <a:r>
              <a:rPr lang="en-US" b="1" dirty="0"/>
              <a:t>Property – </a:t>
            </a:r>
            <a:r>
              <a:rPr lang="en-US" dirty="0"/>
              <a:t>Characteristic</a:t>
            </a:r>
          </a:p>
          <a:p>
            <a:r>
              <a:rPr lang="en-US" b="1" dirty="0"/>
              <a:t>Sediment </a:t>
            </a:r>
            <a:r>
              <a:rPr lang="en-US" dirty="0"/>
              <a:t>– Material that settles to the bottom of a liquid</a:t>
            </a:r>
          </a:p>
          <a:p>
            <a:endParaRPr lang="en-US" dirty="0"/>
          </a:p>
        </p:txBody>
      </p:sp>
    </p:spTree>
    <p:extLst>
      <p:ext uri="{BB962C8B-B14F-4D97-AF65-F5344CB8AC3E}">
        <p14:creationId xmlns:p14="http://schemas.microsoft.com/office/powerpoint/2010/main" val="504887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en-US"/>
          </a:p>
        </p:txBody>
      </p:sp>
      <p:sp>
        <p:nvSpPr>
          <p:cNvPr id="3" name="Text Placeholder 2"/>
          <p:cNvSpPr>
            <a:spLocks noGrp="1"/>
          </p:cNvSpPr>
          <p:nvPr>
            <p:ph type="body" sz="quarter" idx="21"/>
          </p:nvPr>
        </p:nvSpPr>
        <p:spPr/>
        <p:txBody>
          <a:bodyPr/>
          <a:lstStyle/>
          <a:p>
            <a:endParaRPr lang="en-US"/>
          </a:p>
        </p:txBody>
      </p:sp>
      <p:sp>
        <p:nvSpPr>
          <p:cNvPr id="4" name="Text Placeholder 3"/>
          <p:cNvSpPr>
            <a:spLocks noGrp="1"/>
          </p:cNvSpPr>
          <p:nvPr>
            <p:ph type="body" sz="quarter" idx="18"/>
          </p:nvPr>
        </p:nvSpPr>
        <p:spPr>
          <a:xfrm>
            <a:off x="9646920" y="572262"/>
            <a:ext cx="2159787" cy="1085088"/>
          </a:xfrm>
        </p:spPr>
        <p:txBody>
          <a:bodyPr/>
          <a:lstStyle/>
          <a:p>
            <a:r>
              <a:rPr lang="en-US" dirty="0"/>
              <a:t>How are sediments transported?</a:t>
            </a:r>
          </a:p>
          <a:p>
            <a:r>
              <a:rPr lang="en-US" dirty="0"/>
              <a:t>Give an example of an environment where sediments are transported.</a:t>
            </a:r>
          </a:p>
        </p:txBody>
      </p:sp>
      <p:sp>
        <p:nvSpPr>
          <p:cNvPr id="10" name="TextBox 9"/>
          <p:cNvSpPr txBox="1"/>
          <p:nvPr/>
        </p:nvSpPr>
        <p:spPr>
          <a:xfrm>
            <a:off x="474060" y="2075013"/>
            <a:ext cx="9170075" cy="2630337"/>
          </a:xfrm>
          <a:prstGeom prst="rect">
            <a:avLst/>
          </a:prstGeom>
          <a:noFill/>
          <a:ln>
            <a:noFill/>
          </a:ln>
        </p:spPr>
        <p:txBody>
          <a:bodyPr wrap="square" rtlCol="0" anchor="t" anchorCtr="0">
            <a:normAutofit/>
          </a:bodyPr>
          <a:lstStyle/>
          <a:p>
            <a:r>
              <a:rPr lang="en-US" sz="4000" dirty="0">
                <a:solidFill>
                  <a:srgbClr val="0070C0"/>
                </a:solidFill>
                <a:latin typeface="OpenDyslexic" charset="0"/>
                <a:ea typeface="OpenDyslexic" charset="0"/>
                <a:cs typeface="OpenDyslexic" charset="0"/>
              </a:rPr>
              <a:t>Sediments are eroded and transported by wind, running water, the sea, or glaciers.</a:t>
            </a:r>
          </a:p>
          <a:p>
            <a:pPr marL="571500" indent="-571500">
              <a:buFont typeface="Arial" charset="0"/>
              <a:buChar char="•"/>
            </a:pPr>
            <a:endParaRPr lang="en-US" sz="4000" dirty="0">
              <a:solidFill>
                <a:srgbClr val="23566C"/>
              </a:solidFill>
              <a:latin typeface="OpenDyslexic" charset="0"/>
              <a:ea typeface="OpenDyslexic" charset="0"/>
              <a:cs typeface="OpenDyslexic" charset="0"/>
            </a:endParaRPr>
          </a:p>
          <a:p>
            <a:pPr marL="571500" indent="-571500" algn="l">
              <a:buFont typeface="Arial" charset="0"/>
              <a:buChar char="•"/>
            </a:pPr>
            <a:endParaRPr lang="en-US" sz="4000" dirty="0">
              <a:solidFill>
                <a:srgbClr val="23566C"/>
              </a:solidFill>
              <a:latin typeface="OpenDyslexic" charset="0"/>
              <a:ea typeface="OpenDyslexic" charset="0"/>
              <a:cs typeface="OpenDyslexic" charset="0"/>
            </a:endParaRPr>
          </a:p>
        </p:txBody>
      </p:sp>
      <p:sp>
        <p:nvSpPr>
          <p:cNvPr id="13" name="Text Placeholder 12"/>
          <p:cNvSpPr>
            <a:spLocks noGrp="1"/>
          </p:cNvSpPr>
          <p:nvPr>
            <p:ph type="body" sz="quarter" idx="14"/>
          </p:nvPr>
        </p:nvSpPr>
        <p:spPr/>
        <p:txBody>
          <a:bodyPr/>
          <a:lstStyle/>
          <a:p>
            <a:endParaRPr lang="en-US"/>
          </a:p>
        </p:txBody>
      </p:sp>
      <p:sp>
        <p:nvSpPr>
          <p:cNvPr id="15" name="Text Placeholder 14"/>
          <p:cNvSpPr>
            <a:spLocks noGrp="1"/>
          </p:cNvSpPr>
          <p:nvPr>
            <p:ph type="body" sz="quarter" idx="14"/>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16"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76225" y="19050"/>
            <a:ext cx="9282113" cy="590550"/>
          </a:xfrm>
        </p:spPr>
        <p:txBody>
          <a:bodyPr>
            <a:noAutofit/>
          </a:bodyPr>
          <a:lstStyle/>
          <a:p>
            <a:pPr marL="457200" indent="-457200">
              <a:spcBef>
                <a:spcPts val="0"/>
              </a:spcBef>
              <a:buFont typeface="Wingdings" charset="2"/>
              <a:buChar char="q"/>
            </a:pPr>
            <a:r>
              <a:rPr lang="en-US" dirty="0">
                <a:latin typeface="OpenDyslexic" charset="0"/>
                <a:ea typeface="OpenDyslexic" charset="0"/>
                <a:cs typeface="OpenDyslexic" charset="0"/>
              </a:rPr>
              <a:t> I know what sedimentary rocks are and how they form</a:t>
            </a:r>
          </a:p>
          <a:p>
            <a:pPr marL="457200" indent="-457200">
              <a:spcBef>
                <a:spcPts val="0"/>
              </a:spcBef>
              <a:buFont typeface="Wingdings" charset="2"/>
              <a:buChar char="q"/>
            </a:pPr>
            <a:r>
              <a:rPr lang="en-US">
                <a:latin typeface="OpenDyslexic" charset="0"/>
                <a:ea typeface="OpenDyslexic" charset="0"/>
                <a:cs typeface="OpenDyslexic" charset="0"/>
              </a:rPr>
              <a:t> I know the main properties of sedimentary rocks</a:t>
            </a:r>
            <a:endParaRPr lang="en-US" dirty="0">
              <a:latin typeface="OpenDyslexic" charset="0"/>
              <a:ea typeface="OpenDyslexic" charset="0"/>
              <a:cs typeface="OpenDyslexic" charset="0"/>
            </a:endParaRPr>
          </a:p>
        </p:txBody>
      </p:sp>
      <p:sp>
        <p:nvSpPr>
          <p:cNvPr id="17"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44135" y="1773657"/>
            <a:ext cx="2162572" cy="288424"/>
          </a:xfrm>
        </p:spPr>
        <p:txBody>
          <a:bodyPr/>
          <a:lstStyle/>
          <a:p>
            <a:endParaRPr lang="en-US"/>
          </a:p>
        </p:txBody>
      </p:sp>
      <p:sp>
        <p:nvSpPr>
          <p:cNvPr id="18"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6920" y="2058524"/>
            <a:ext cx="2159787" cy="1057928"/>
          </a:xfrm>
        </p:spPr>
        <p:txBody>
          <a:bodyPr/>
          <a:lstStyle/>
          <a:p>
            <a:r>
              <a:rPr lang="en-US" b="1" dirty="0"/>
              <a:t>Property – </a:t>
            </a:r>
            <a:r>
              <a:rPr lang="en-US" dirty="0"/>
              <a:t>Characteristic</a:t>
            </a:r>
          </a:p>
          <a:p>
            <a:r>
              <a:rPr lang="en-US" b="1" dirty="0"/>
              <a:t>Sediment </a:t>
            </a:r>
            <a:r>
              <a:rPr lang="en-US" dirty="0"/>
              <a:t>– Material that settles to the bottom of a liquid</a:t>
            </a:r>
          </a:p>
          <a:p>
            <a:endParaRPr lang="en-US" dirty="0"/>
          </a:p>
        </p:txBody>
      </p:sp>
    </p:spTree>
    <p:extLst>
      <p:ext uri="{BB962C8B-B14F-4D97-AF65-F5344CB8AC3E}">
        <p14:creationId xmlns:p14="http://schemas.microsoft.com/office/powerpoint/2010/main" val="837965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CB41F-C92C-AC47-B9E2-727336833A12}"/>
              </a:ext>
            </a:extLst>
          </p:cNvPr>
          <p:cNvPicPr>
            <a:picLocks noChangeAspect="1"/>
          </p:cNvPicPr>
          <p:nvPr/>
        </p:nvPicPr>
        <p:blipFill>
          <a:blip r:embed="rId2"/>
          <a:stretch>
            <a:fillRect/>
          </a:stretch>
        </p:blipFill>
        <p:spPr>
          <a:xfrm>
            <a:off x="871055" y="953880"/>
            <a:ext cx="4406900" cy="4711700"/>
          </a:xfrm>
          <a:prstGeom prst="rect">
            <a:avLst/>
          </a:prstGeom>
        </p:spPr>
      </p:pic>
    </p:spTree>
    <p:extLst>
      <p:ext uri="{BB962C8B-B14F-4D97-AF65-F5344CB8AC3E}">
        <p14:creationId xmlns:p14="http://schemas.microsoft.com/office/powerpoint/2010/main" val="125392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51478" y="552450"/>
            <a:ext cx="8788504" cy="5848350"/>
          </a:xfrm>
          <a:prstGeom prst="rect">
            <a:avLst/>
          </a:prstGeom>
        </p:spPr>
      </p:pic>
    </p:spTree>
    <p:extLst>
      <p:ext uri="{BB962C8B-B14F-4D97-AF65-F5344CB8AC3E}">
        <p14:creationId xmlns:p14="http://schemas.microsoft.com/office/powerpoint/2010/main" val="1676948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4600" y="1075870"/>
            <a:ext cx="10283372" cy="4708050"/>
          </a:xfrm>
          <a:prstGeom prst="rect">
            <a:avLst/>
          </a:prstGeom>
        </p:spPr>
      </p:pic>
    </p:spTree>
    <p:extLst>
      <p:ext uri="{BB962C8B-B14F-4D97-AF65-F5344CB8AC3E}">
        <p14:creationId xmlns:p14="http://schemas.microsoft.com/office/powerpoint/2010/main" val="1861192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20831" y="0"/>
            <a:ext cx="5521739" cy="6858000"/>
          </a:xfrm>
          <a:prstGeom prst="rect">
            <a:avLst/>
          </a:prstGeom>
        </p:spPr>
      </p:pic>
    </p:spTree>
    <p:extLst>
      <p:ext uri="{BB962C8B-B14F-4D97-AF65-F5344CB8AC3E}">
        <p14:creationId xmlns:p14="http://schemas.microsoft.com/office/powerpoint/2010/main" val="1679223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4766" y="0"/>
            <a:ext cx="10242468" cy="6858000"/>
          </a:xfrm>
          <a:prstGeom prst="rect">
            <a:avLst/>
          </a:prstGeom>
        </p:spPr>
      </p:pic>
    </p:spTree>
    <p:extLst>
      <p:ext uri="{BB962C8B-B14F-4D97-AF65-F5344CB8AC3E}">
        <p14:creationId xmlns:p14="http://schemas.microsoft.com/office/powerpoint/2010/main" val="480233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w do glaciers shape the landscape_ Animation from geog.1 Kerboodle.mp4">
            <a:hlinkClick r:id="" action="ppaction://media"/>
            <a:extLst>
              <a:ext uri="{FF2B5EF4-FFF2-40B4-BE49-F238E27FC236}">
                <a16:creationId xmlns:a16="http://schemas.microsoft.com/office/drawing/2014/main" id="{5FC96E3B-6FD3-534C-901D-671CE2F8FA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0"/>
            <a:ext cx="9144000" cy="6858000"/>
          </a:xfrm>
          <a:prstGeom prst="rect">
            <a:avLst/>
          </a:prstGeom>
        </p:spPr>
      </p:pic>
    </p:spTree>
    <p:extLst>
      <p:ext uri="{BB962C8B-B14F-4D97-AF65-F5344CB8AC3E}">
        <p14:creationId xmlns:p14="http://schemas.microsoft.com/office/powerpoint/2010/main" val="28147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en-US"/>
          </a:p>
        </p:txBody>
      </p:sp>
      <p:sp>
        <p:nvSpPr>
          <p:cNvPr id="3" name="Text Placeholder 2"/>
          <p:cNvSpPr>
            <a:spLocks noGrp="1"/>
          </p:cNvSpPr>
          <p:nvPr>
            <p:ph type="body" sz="quarter" idx="21"/>
          </p:nvPr>
        </p:nvSpPr>
        <p:spPr/>
        <p:txBody>
          <a:bodyPr/>
          <a:lstStyle/>
          <a:p>
            <a:endParaRPr lang="en-US"/>
          </a:p>
        </p:txBody>
      </p:sp>
      <p:sp>
        <p:nvSpPr>
          <p:cNvPr id="4" name="Text Placeholder 3"/>
          <p:cNvSpPr>
            <a:spLocks noGrp="1"/>
          </p:cNvSpPr>
          <p:nvPr>
            <p:ph type="body" sz="quarter" idx="18"/>
          </p:nvPr>
        </p:nvSpPr>
        <p:spPr>
          <a:xfrm>
            <a:off x="9646920" y="572262"/>
            <a:ext cx="2159787" cy="589788"/>
          </a:xfrm>
        </p:spPr>
        <p:txBody>
          <a:bodyPr/>
          <a:lstStyle/>
          <a:p>
            <a:r>
              <a:rPr lang="en-US" dirty="0"/>
              <a:t>What are sedimentary rocks made of?</a:t>
            </a:r>
          </a:p>
        </p:txBody>
      </p:sp>
      <p:sp>
        <p:nvSpPr>
          <p:cNvPr id="10" name="TextBox 9"/>
          <p:cNvSpPr txBox="1"/>
          <p:nvPr/>
        </p:nvSpPr>
        <p:spPr>
          <a:xfrm>
            <a:off x="537560" y="1587017"/>
            <a:ext cx="8060340" cy="2249337"/>
          </a:xfrm>
          <a:prstGeom prst="rect">
            <a:avLst/>
          </a:prstGeom>
          <a:noFill/>
          <a:ln>
            <a:noFill/>
          </a:ln>
        </p:spPr>
        <p:txBody>
          <a:bodyPr wrap="square" rtlCol="0" anchor="t" anchorCtr="0">
            <a:normAutofit/>
          </a:bodyPr>
          <a:lstStyle/>
          <a:p>
            <a:r>
              <a:rPr lang="en-US" sz="4000" dirty="0">
                <a:latin typeface="OpenDyslexic" charset="0"/>
                <a:ea typeface="OpenDyslexic" charset="0"/>
                <a:cs typeface="OpenDyslexic" charset="0"/>
              </a:rPr>
              <a:t>Sedimentary rocks are made of </a:t>
            </a:r>
            <a:r>
              <a:rPr lang="en-US" sz="4000" u="sng" dirty="0">
                <a:latin typeface="OpenDyslexic" charset="0"/>
                <a:ea typeface="OpenDyslexic" charset="0"/>
                <a:cs typeface="OpenDyslexic" charset="0"/>
              </a:rPr>
              <a:t>clasts</a:t>
            </a:r>
            <a:r>
              <a:rPr lang="en-US" sz="4000" dirty="0">
                <a:latin typeface="OpenDyslexic" charset="0"/>
                <a:ea typeface="OpenDyslexic" charset="0"/>
                <a:cs typeface="OpenDyslexic" charset="0"/>
              </a:rPr>
              <a:t>, which are </a:t>
            </a:r>
            <a:r>
              <a:rPr lang="en-US" sz="4000" u="sng" dirty="0">
                <a:latin typeface="OpenDyslexic" charset="0"/>
                <a:ea typeface="OpenDyslexic" charset="0"/>
                <a:cs typeface="OpenDyslexic" charset="0"/>
              </a:rPr>
              <a:t>compacted</a:t>
            </a:r>
            <a:r>
              <a:rPr lang="en-US" sz="4000" dirty="0">
                <a:latin typeface="OpenDyslexic" charset="0"/>
                <a:ea typeface="OpenDyslexic" charset="0"/>
                <a:cs typeface="OpenDyslexic" charset="0"/>
              </a:rPr>
              <a:t> and </a:t>
            </a:r>
            <a:r>
              <a:rPr lang="en-US" sz="4000" u="sng" dirty="0">
                <a:latin typeface="OpenDyslexic" charset="0"/>
                <a:ea typeface="OpenDyslexic" charset="0"/>
                <a:cs typeface="OpenDyslexic" charset="0"/>
              </a:rPr>
              <a:t>cemented</a:t>
            </a:r>
            <a:r>
              <a:rPr lang="en-US" sz="4000" dirty="0">
                <a:latin typeface="OpenDyslexic" charset="0"/>
                <a:ea typeface="OpenDyslexic" charset="0"/>
                <a:cs typeface="OpenDyslexic" charset="0"/>
              </a:rPr>
              <a:t> together.</a:t>
            </a:r>
          </a:p>
          <a:p>
            <a:pPr marL="742950" indent="-742950">
              <a:buFont typeface="Arial" charset="0"/>
              <a:buChar char="•"/>
            </a:pPr>
            <a:endParaRPr lang="en-US" sz="4000" dirty="0">
              <a:solidFill>
                <a:srgbClr val="23566C"/>
              </a:solidFill>
              <a:latin typeface="OpenDyslexic" charset="0"/>
              <a:ea typeface="OpenDyslexic" charset="0"/>
              <a:cs typeface="OpenDyslexic" charset="0"/>
            </a:endParaRPr>
          </a:p>
          <a:p>
            <a:pPr marL="571500" indent="-571500">
              <a:buFont typeface="Arial" charset="0"/>
              <a:buChar char="•"/>
            </a:pPr>
            <a:endParaRPr lang="en-US" sz="4000" dirty="0">
              <a:solidFill>
                <a:srgbClr val="23566C"/>
              </a:solidFill>
              <a:latin typeface="OpenDyslexic" charset="0"/>
              <a:ea typeface="OpenDyslexic" charset="0"/>
              <a:cs typeface="OpenDyslexic" charset="0"/>
            </a:endParaRPr>
          </a:p>
          <a:p>
            <a:pPr marL="571500" indent="-571500" algn="l">
              <a:buFont typeface="Arial" charset="0"/>
              <a:buChar char="•"/>
            </a:pPr>
            <a:endParaRPr lang="en-US" sz="4000" dirty="0">
              <a:solidFill>
                <a:srgbClr val="23566C"/>
              </a:solidFill>
              <a:latin typeface="OpenDyslexic" charset="0"/>
              <a:ea typeface="OpenDyslexic" charset="0"/>
              <a:cs typeface="OpenDyslexic" charset="0"/>
            </a:endParaRPr>
          </a:p>
        </p:txBody>
      </p:sp>
      <p:sp>
        <p:nvSpPr>
          <p:cNvPr id="13" name="Text Placeholder 12"/>
          <p:cNvSpPr>
            <a:spLocks noGrp="1"/>
          </p:cNvSpPr>
          <p:nvPr>
            <p:ph type="body" sz="quarter" idx="14"/>
          </p:nvPr>
        </p:nvSpPr>
        <p:spPr/>
        <p:txBody>
          <a:bodyPr/>
          <a:lstStyle/>
          <a:p>
            <a:endParaRPr lang="en-US"/>
          </a:p>
        </p:txBody>
      </p:sp>
      <p:sp>
        <p:nvSpPr>
          <p:cNvPr id="15" name="Text Placeholder 14"/>
          <p:cNvSpPr>
            <a:spLocks noGrp="1"/>
          </p:cNvSpPr>
          <p:nvPr>
            <p:ph type="body" sz="quarter" idx="14"/>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16"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76225" y="19050"/>
            <a:ext cx="9282113" cy="590550"/>
          </a:xfrm>
        </p:spPr>
        <p:txBody>
          <a:bodyPr>
            <a:noAutofit/>
          </a:bodyPr>
          <a:lstStyle/>
          <a:p>
            <a:pPr marL="457200" indent="-457200">
              <a:spcBef>
                <a:spcPts val="0"/>
              </a:spcBef>
              <a:buFont typeface="Wingdings" charset="2"/>
              <a:buChar char="q"/>
            </a:pPr>
            <a:r>
              <a:rPr lang="en-US" dirty="0">
                <a:latin typeface="OpenDyslexic" charset="0"/>
                <a:ea typeface="OpenDyslexic" charset="0"/>
                <a:cs typeface="OpenDyslexic" charset="0"/>
              </a:rPr>
              <a:t> I know what sedimentary rocks are and how they form</a:t>
            </a:r>
          </a:p>
          <a:p>
            <a:pPr marL="457200" indent="-457200">
              <a:spcBef>
                <a:spcPts val="0"/>
              </a:spcBef>
              <a:buFont typeface="Wingdings" charset="2"/>
              <a:buChar char="q"/>
            </a:pPr>
            <a:r>
              <a:rPr lang="en-US" dirty="0">
                <a:latin typeface="OpenDyslexic" charset="0"/>
                <a:ea typeface="OpenDyslexic" charset="0"/>
                <a:cs typeface="OpenDyslexic" charset="0"/>
              </a:rPr>
              <a:t> I know the main properties of sedimentary rocks</a:t>
            </a:r>
          </a:p>
        </p:txBody>
      </p:sp>
      <p:sp>
        <p:nvSpPr>
          <p:cNvPr id="17"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44135" y="1302150"/>
            <a:ext cx="2162572" cy="288424"/>
          </a:xfrm>
        </p:spPr>
        <p:txBody>
          <a:bodyPr/>
          <a:lstStyle/>
          <a:p>
            <a:endParaRPr lang="en-US"/>
          </a:p>
        </p:txBody>
      </p:sp>
      <p:sp>
        <p:nvSpPr>
          <p:cNvPr id="18"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6920" y="1587017"/>
            <a:ext cx="2159787" cy="1945220"/>
          </a:xfrm>
        </p:spPr>
        <p:txBody>
          <a:bodyPr/>
          <a:lstStyle/>
          <a:p>
            <a:r>
              <a:rPr lang="en-US" b="1" dirty="0"/>
              <a:t>Property – </a:t>
            </a:r>
            <a:r>
              <a:rPr lang="en-US" dirty="0"/>
              <a:t>Characteristic</a:t>
            </a:r>
          </a:p>
          <a:p>
            <a:r>
              <a:rPr lang="en-US" b="1" dirty="0"/>
              <a:t>Sediment </a:t>
            </a:r>
            <a:r>
              <a:rPr lang="en-US" dirty="0"/>
              <a:t>– Material that settles to the bottom of a liquid</a:t>
            </a:r>
          </a:p>
          <a:p>
            <a:r>
              <a:rPr lang="en-US" b="1" dirty="0"/>
              <a:t>Clasts</a:t>
            </a:r>
            <a:r>
              <a:rPr lang="en-US" dirty="0"/>
              <a:t> = grains</a:t>
            </a:r>
          </a:p>
          <a:p>
            <a:r>
              <a:rPr lang="en-US" b="1" dirty="0"/>
              <a:t>Compacted</a:t>
            </a:r>
            <a:r>
              <a:rPr lang="en-US" dirty="0"/>
              <a:t> = compressed</a:t>
            </a:r>
          </a:p>
        </p:txBody>
      </p:sp>
    </p:spTree>
    <p:extLst>
      <p:ext uri="{BB962C8B-B14F-4D97-AF65-F5344CB8AC3E}">
        <p14:creationId xmlns:p14="http://schemas.microsoft.com/office/powerpoint/2010/main" val="1800215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images.mentalfloss.com/sites/default/files/glauco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131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en-US"/>
          </a:p>
        </p:txBody>
      </p:sp>
      <p:sp>
        <p:nvSpPr>
          <p:cNvPr id="3" name="Text Placeholder 2"/>
          <p:cNvSpPr>
            <a:spLocks noGrp="1"/>
          </p:cNvSpPr>
          <p:nvPr>
            <p:ph type="body" sz="quarter" idx="21"/>
          </p:nvPr>
        </p:nvSpPr>
        <p:spPr/>
        <p:txBody>
          <a:bodyPr/>
          <a:lstStyle/>
          <a:p>
            <a:endParaRPr lang="en-US"/>
          </a:p>
        </p:txBody>
      </p:sp>
      <p:sp>
        <p:nvSpPr>
          <p:cNvPr id="4" name="Text Placeholder 3"/>
          <p:cNvSpPr>
            <a:spLocks noGrp="1"/>
          </p:cNvSpPr>
          <p:nvPr>
            <p:ph type="body" sz="quarter" idx="18"/>
          </p:nvPr>
        </p:nvSpPr>
        <p:spPr>
          <a:xfrm>
            <a:off x="9646920" y="572262"/>
            <a:ext cx="2159787" cy="455001"/>
          </a:xfrm>
        </p:spPr>
        <p:txBody>
          <a:bodyPr/>
          <a:lstStyle/>
          <a:p>
            <a:r>
              <a:rPr lang="en-US" dirty="0"/>
              <a:t>What are the layers in sedimentary rocks called?</a:t>
            </a:r>
          </a:p>
        </p:txBody>
      </p:sp>
      <p:sp>
        <p:nvSpPr>
          <p:cNvPr id="10" name="TextBox 9"/>
          <p:cNvSpPr txBox="1"/>
          <p:nvPr/>
        </p:nvSpPr>
        <p:spPr>
          <a:xfrm>
            <a:off x="474060" y="2075013"/>
            <a:ext cx="10346340" cy="3392337"/>
          </a:xfrm>
          <a:prstGeom prst="rect">
            <a:avLst/>
          </a:prstGeom>
          <a:noFill/>
          <a:ln>
            <a:noFill/>
          </a:ln>
        </p:spPr>
        <p:txBody>
          <a:bodyPr wrap="square" rtlCol="0" anchor="t" anchorCtr="0">
            <a:normAutofit/>
          </a:bodyPr>
          <a:lstStyle/>
          <a:p>
            <a:r>
              <a:rPr lang="en-US" sz="4000" dirty="0">
                <a:latin typeface="OpenDyslexic" charset="0"/>
                <a:ea typeface="OpenDyslexic" charset="0"/>
                <a:cs typeface="OpenDyslexic" charset="0"/>
              </a:rPr>
              <a:t>The layers that make up sedimentary rocks are called beds, or strata.</a:t>
            </a:r>
          </a:p>
          <a:p>
            <a:pPr marL="742950" indent="-742950">
              <a:buFont typeface="Arial" charset="0"/>
              <a:buChar char="•"/>
            </a:pPr>
            <a:endParaRPr lang="en-US" sz="4000" dirty="0">
              <a:solidFill>
                <a:srgbClr val="23566C"/>
              </a:solidFill>
              <a:latin typeface="OpenDyslexic" charset="0"/>
              <a:ea typeface="OpenDyslexic" charset="0"/>
              <a:cs typeface="OpenDyslexic" charset="0"/>
            </a:endParaRPr>
          </a:p>
          <a:p>
            <a:pPr marL="571500" indent="-571500">
              <a:buFont typeface="Arial" charset="0"/>
              <a:buChar char="•"/>
            </a:pPr>
            <a:endParaRPr lang="en-US" sz="4000" dirty="0">
              <a:solidFill>
                <a:srgbClr val="23566C"/>
              </a:solidFill>
              <a:latin typeface="OpenDyslexic" charset="0"/>
              <a:ea typeface="OpenDyslexic" charset="0"/>
              <a:cs typeface="OpenDyslexic" charset="0"/>
            </a:endParaRPr>
          </a:p>
          <a:p>
            <a:pPr marL="571500" indent="-571500" algn="l">
              <a:buFont typeface="Arial" charset="0"/>
              <a:buChar char="•"/>
            </a:pPr>
            <a:endParaRPr lang="en-US" sz="4000" dirty="0">
              <a:solidFill>
                <a:srgbClr val="23566C"/>
              </a:solidFill>
              <a:latin typeface="OpenDyslexic" charset="0"/>
              <a:ea typeface="OpenDyslexic" charset="0"/>
              <a:cs typeface="OpenDyslexic" charset="0"/>
            </a:endParaRPr>
          </a:p>
        </p:txBody>
      </p:sp>
      <p:sp>
        <p:nvSpPr>
          <p:cNvPr id="13" name="Text Placeholder 12"/>
          <p:cNvSpPr>
            <a:spLocks noGrp="1"/>
          </p:cNvSpPr>
          <p:nvPr>
            <p:ph type="body" sz="quarter" idx="14"/>
          </p:nvPr>
        </p:nvSpPr>
        <p:spPr/>
        <p:txBody>
          <a:bodyPr/>
          <a:lstStyle/>
          <a:p>
            <a:endParaRPr lang="en-US"/>
          </a:p>
        </p:txBody>
      </p:sp>
      <p:sp>
        <p:nvSpPr>
          <p:cNvPr id="15" name="Text Placeholder 14"/>
          <p:cNvSpPr>
            <a:spLocks noGrp="1"/>
          </p:cNvSpPr>
          <p:nvPr>
            <p:ph type="body" sz="quarter" idx="14"/>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16"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76225" y="19050"/>
            <a:ext cx="9282113" cy="590550"/>
          </a:xfrm>
        </p:spPr>
        <p:txBody>
          <a:bodyPr>
            <a:noAutofit/>
          </a:bodyPr>
          <a:lstStyle/>
          <a:p>
            <a:pPr marL="457200" indent="-457200">
              <a:spcBef>
                <a:spcPts val="0"/>
              </a:spcBef>
              <a:buFont typeface="Wingdings" charset="2"/>
              <a:buChar char="q"/>
            </a:pPr>
            <a:r>
              <a:rPr lang="en-US" dirty="0">
                <a:latin typeface="OpenDyslexic" charset="0"/>
                <a:ea typeface="OpenDyslexic" charset="0"/>
                <a:cs typeface="OpenDyslexic" charset="0"/>
              </a:rPr>
              <a:t> I know what sedimentary rocks are and how they form</a:t>
            </a:r>
          </a:p>
          <a:p>
            <a:pPr marL="457200" indent="-457200">
              <a:spcBef>
                <a:spcPts val="0"/>
              </a:spcBef>
              <a:buFont typeface="Wingdings" charset="2"/>
              <a:buChar char="q"/>
            </a:pPr>
            <a:r>
              <a:rPr lang="en-US" dirty="0">
                <a:latin typeface="OpenDyslexic" charset="0"/>
                <a:ea typeface="OpenDyslexic" charset="0"/>
                <a:cs typeface="OpenDyslexic" charset="0"/>
              </a:rPr>
              <a:t> I know the main properties of sedimentary rocks</a:t>
            </a:r>
          </a:p>
        </p:txBody>
      </p:sp>
    </p:spTree>
    <p:extLst>
      <p:ext uri="{BB962C8B-B14F-4D97-AF65-F5344CB8AC3E}">
        <p14:creationId xmlns:p14="http://schemas.microsoft.com/office/powerpoint/2010/main" val="280200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en-US"/>
          </a:p>
        </p:txBody>
      </p:sp>
      <p:sp>
        <p:nvSpPr>
          <p:cNvPr id="3" name="Text Placeholder 2"/>
          <p:cNvSpPr>
            <a:spLocks noGrp="1"/>
          </p:cNvSpPr>
          <p:nvPr>
            <p:ph type="body" sz="quarter" idx="21"/>
          </p:nvPr>
        </p:nvSpPr>
        <p:spPr/>
        <p:txBody>
          <a:bodyPr/>
          <a:lstStyle/>
          <a:p>
            <a:endParaRPr lang="en-US"/>
          </a:p>
        </p:txBody>
      </p:sp>
      <p:sp>
        <p:nvSpPr>
          <p:cNvPr id="4" name="Text Placeholder 3"/>
          <p:cNvSpPr>
            <a:spLocks noGrp="1"/>
          </p:cNvSpPr>
          <p:nvPr>
            <p:ph type="body" sz="quarter" idx="18"/>
          </p:nvPr>
        </p:nvSpPr>
        <p:spPr>
          <a:xfrm>
            <a:off x="9646920" y="572262"/>
            <a:ext cx="2159787" cy="1085088"/>
          </a:xfrm>
        </p:spPr>
        <p:txBody>
          <a:bodyPr/>
          <a:lstStyle/>
          <a:p>
            <a:r>
              <a:rPr lang="en-US" dirty="0"/>
              <a:t>How are sediments transported?</a:t>
            </a:r>
          </a:p>
          <a:p>
            <a:r>
              <a:rPr lang="en-US" dirty="0"/>
              <a:t>Give an example of an environment where sediments are transported.</a:t>
            </a:r>
          </a:p>
        </p:txBody>
      </p:sp>
      <p:sp>
        <p:nvSpPr>
          <p:cNvPr id="10" name="TextBox 9"/>
          <p:cNvSpPr txBox="1"/>
          <p:nvPr/>
        </p:nvSpPr>
        <p:spPr>
          <a:xfrm>
            <a:off x="474061" y="1238250"/>
            <a:ext cx="9084278" cy="5403849"/>
          </a:xfrm>
          <a:prstGeom prst="rect">
            <a:avLst/>
          </a:prstGeom>
          <a:noFill/>
          <a:ln>
            <a:noFill/>
          </a:ln>
        </p:spPr>
        <p:txBody>
          <a:bodyPr wrap="square" rtlCol="0" anchor="t" anchorCtr="0">
            <a:normAutofit fontScale="92500" lnSpcReduction="10000"/>
          </a:bodyPr>
          <a:lstStyle/>
          <a:p>
            <a:r>
              <a:rPr lang="en-US" sz="4300" b="1" dirty="0">
                <a:solidFill>
                  <a:srgbClr val="0070C0"/>
                </a:solidFill>
                <a:latin typeface="OpenDyslexic" charset="0"/>
                <a:ea typeface="OpenDyslexic" charset="0"/>
                <a:cs typeface="OpenDyslexic" charset="0"/>
              </a:rPr>
              <a:t>The major identifying properties of sedimentary rocks are:</a:t>
            </a:r>
          </a:p>
          <a:p>
            <a:pPr marL="571500" indent="-571500">
              <a:buFont typeface="Arial" charset="0"/>
              <a:buChar char="•"/>
            </a:pPr>
            <a:r>
              <a:rPr lang="en-US" sz="4000" dirty="0">
                <a:solidFill>
                  <a:srgbClr val="0070C0"/>
                </a:solidFill>
                <a:latin typeface="OpenDyslexic" charset="0"/>
                <a:ea typeface="OpenDyslexic" charset="0"/>
                <a:cs typeface="OpenDyslexic" charset="0"/>
              </a:rPr>
              <a:t>They have layers</a:t>
            </a:r>
          </a:p>
          <a:p>
            <a:pPr marL="571500" indent="-571500">
              <a:buFont typeface="Arial" charset="0"/>
              <a:buChar char="•"/>
            </a:pPr>
            <a:r>
              <a:rPr lang="en-US" sz="4000" dirty="0">
                <a:solidFill>
                  <a:srgbClr val="0070C0"/>
                </a:solidFill>
                <a:latin typeface="OpenDyslexic" charset="0"/>
                <a:ea typeface="OpenDyslexic" charset="0"/>
                <a:cs typeface="OpenDyslexic" charset="0"/>
              </a:rPr>
              <a:t>They are made of clasts</a:t>
            </a:r>
          </a:p>
          <a:p>
            <a:pPr marL="571500" indent="-571500">
              <a:buFont typeface="Arial" charset="0"/>
              <a:buChar char="•"/>
            </a:pPr>
            <a:r>
              <a:rPr lang="en-US" sz="4000" dirty="0">
                <a:solidFill>
                  <a:srgbClr val="0070C0"/>
                </a:solidFill>
                <a:latin typeface="OpenDyslexic" charset="0"/>
                <a:ea typeface="OpenDyslexic" charset="0"/>
                <a:cs typeface="OpenDyslexic" charset="0"/>
              </a:rPr>
              <a:t>They can contain fossils</a:t>
            </a:r>
          </a:p>
          <a:p>
            <a:pPr marL="571500" indent="-571500">
              <a:buFont typeface="Arial" charset="0"/>
              <a:buChar char="•"/>
            </a:pPr>
            <a:r>
              <a:rPr lang="en-US" sz="4000" dirty="0">
                <a:solidFill>
                  <a:srgbClr val="0070C0"/>
                </a:solidFill>
                <a:latin typeface="OpenDyslexic" charset="0"/>
                <a:ea typeface="OpenDyslexic" charset="0"/>
                <a:cs typeface="OpenDyslexic" charset="0"/>
              </a:rPr>
              <a:t>They are not crystalline (but can contain crystals)</a:t>
            </a:r>
          </a:p>
          <a:p>
            <a:pPr marL="571500" indent="-571500">
              <a:buFont typeface="Arial" charset="0"/>
              <a:buChar char="•"/>
            </a:pPr>
            <a:r>
              <a:rPr lang="en-US" sz="4000" dirty="0">
                <a:solidFill>
                  <a:srgbClr val="0070C0"/>
                </a:solidFill>
                <a:latin typeface="OpenDyslexic" charset="0"/>
                <a:ea typeface="OpenDyslexic" charset="0"/>
                <a:cs typeface="OpenDyslexic" charset="0"/>
              </a:rPr>
              <a:t>They can preserve features of the environment they were deposited in (</a:t>
            </a:r>
            <a:r>
              <a:rPr lang="en-US" sz="4000" dirty="0" err="1">
                <a:solidFill>
                  <a:srgbClr val="0070C0"/>
                </a:solidFill>
                <a:latin typeface="OpenDyslexic" charset="0"/>
                <a:ea typeface="OpenDyslexic" charset="0"/>
                <a:cs typeface="OpenDyslexic" charset="0"/>
              </a:rPr>
              <a:t>eg</a:t>
            </a:r>
            <a:r>
              <a:rPr lang="en-US" sz="4000" dirty="0">
                <a:solidFill>
                  <a:srgbClr val="0070C0"/>
                </a:solidFill>
                <a:latin typeface="OpenDyslexic" charset="0"/>
                <a:ea typeface="OpenDyslexic" charset="0"/>
                <a:cs typeface="OpenDyslexic" charset="0"/>
              </a:rPr>
              <a:t>. </a:t>
            </a:r>
            <a:r>
              <a:rPr lang="en-US" sz="4000" dirty="0" err="1">
                <a:solidFill>
                  <a:srgbClr val="0070C0"/>
                </a:solidFill>
                <a:latin typeface="OpenDyslexic" charset="0"/>
                <a:ea typeface="OpenDyslexic" charset="0"/>
                <a:cs typeface="OpenDyslexic" charset="0"/>
              </a:rPr>
              <a:t>mudcracks</a:t>
            </a:r>
            <a:r>
              <a:rPr lang="en-US" sz="4000" dirty="0">
                <a:solidFill>
                  <a:srgbClr val="0070C0"/>
                </a:solidFill>
                <a:latin typeface="OpenDyslexic" charset="0"/>
                <a:ea typeface="OpenDyslexic" charset="0"/>
                <a:cs typeface="OpenDyslexic" charset="0"/>
              </a:rPr>
              <a:t> or ripples)</a:t>
            </a:r>
          </a:p>
          <a:p>
            <a:pPr marL="571500" indent="-571500">
              <a:buFont typeface="Arial" charset="0"/>
              <a:buChar char="•"/>
            </a:pPr>
            <a:endParaRPr lang="en-US" sz="4000" dirty="0">
              <a:solidFill>
                <a:srgbClr val="23566C"/>
              </a:solidFill>
              <a:latin typeface="OpenDyslexic" charset="0"/>
              <a:ea typeface="OpenDyslexic" charset="0"/>
              <a:cs typeface="OpenDyslexic" charset="0"/>
            </a:endParaRPr>
          </a:p>
          <a:p>
            <a:pPr marL="571500" indent="-571500" algn="l">
              <a:buFont typeface="Arial" charset="0"/>
              <a:buChar char="•"/>
            </a:pPr>
            <a:endParaRPr lang="en-US" sz="4000" dirty="0">
              <a:solidFill>
                <a:srgbClr val="23566C"/>
              </a:solidFill>
              <a:latin typeface="OpenDyslexic" charset="0"/>
              <a:ea typeface="OpenDyslexic" charset="0"/>
              <a:cs typeface="OpenDyslexic" charset="0"/>
            </a:endParaRPr>
          </a:p>
        </p:txBody>
      </p:sp>
      <p:sp>
        <p:nvSpPr>
          <p:cNvPr id="13" name="Text Placeholder 12"/>
          <p:cNvSpPr>
            <a:spLocks noGrp="1"/>
          </p:cNvSpPr>
          <p:nvPr>
            <p:ph type="body" sz="quarter" idx="14"/>
          </p:nvPr>
        </p:nvSpPr>
        <p:spPr/>
        <p:txBody>
          <a:bodyPr/>
          <a:lstStyle/>
          <a:p>
            <a:endParaRPr lang="en-US"/>
          </a:p>
        </p:txBody>
      </p:sp>
      <p:sp>
        <p:nvSpPr>
          <p:cNvPr id="15" name="Text Placeholder 14"/>
          <p:cNvSpPr>
            <a:spLocks noGrp="1"/>
          </p:cNvSpPr>
          <p:nvPr>
            <p:ph type="body" sz="quarter" idx="14"/>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16"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76225" y="19050"/>
            <a:ext cx="9282113" cy="590550"/>
          </a:xfrm>
        </p:spPr>
        <p:txBody>
          <a:bodyPr>
            <a:noAutofit/>
          </a:bodyPr>
          <a:lstStyle/>
          <a:p>
            <a:pPr marL="457200" indent="-457200">
              <a:spcBef>
                <a:spcPts val="0"/>
              </a:spcBef>
              <a:buFont typeface="Wingdings" charset="2"/>
              <a:buChar char="q"/>
            </a:pPr>
            <a:r>
              <a:rPr lang="en-US" dirty="0">
                <a:latin typeface="OpenDyslexic" charset="0"/>
                <a:ea typeface="OpenDyslexic" charset="0"/>
                <a:cs typeface="OpenDyslexic" charset="0"/>
              </a:rPr>
              <a:t> I know what sedimentary rocks are and how they form</a:t>
            </a:r>
          </a:p>
          <a:p>
            <a:pPr marL="457200" indent="-457200">
              <a:spcBef>
                <a:spcPts val="0"/>
              </a:spcBef>
              <a:buFont typeface="Wingdings" charset="2"/>
              <a:buChar char="q"/>
            </a:pPr>
            <a:r>
              <a:rPr lang="en-US">
                <a:latin typeface="OpenDyslexic" charset="0"/>
                <a:ea typeface="OpenDyslexic" charset="0"/>
                <a:cs typeface="OpenDyslexic" charset="0"/>
              </a:rPr>
              <a:t> I know the main properties of sedimentary rocks</a:t>
            </a:r>
            <a:endParaRPr lang="en-US" dirty="0">
              <a:latin typeface="OpenDyslexic" charset="0"/>
              <a:ea typeface="OpenDyslexic" charset="0"/>
              <a:cs typeface="OpenDyslexic" charset="0"/>
            </a:endParaRPr>
          </a:p>
        </p:txBody>
      </p:sp>
      <p:sp>
        <p:nvSpPr>
          <p:cNvPr id="19"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44135" y="1797450"/>
            <a:ext cx="2162572" cy="288424"/>
          </a:xfrm>
        </p:spPr>
        <p:txBody>
          <a:bodyPr/>
          <a:lstStyle/>
          <a:p>
            <a:endParaRPr lang="en-US"/>
          </a:p>
        </p:txBody>
      </p:sp>
      <p:sp>
        <p:nvSpPr>
          <p:cNvPr id="20"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6920" y="2082317"/>
            <a:ext cx="2159787" cy="1224633"/>
          </a:xfrm>
        </p:spPr>
        <p:txBody>
          <a:bodyPr/>
          <a:lstStyle/>
          <a:p>
            <a:r>
              <a:rPr lang="en-US" b="1" dirty="0"/>
              <a:t>Property – </a:t>
            </a:r>
            <a:r>
              <a:rPr lang="en-US" dirty="0"/>
              <a:t>Characteristic</a:t>
            </a:r>
          </a:p>
          <a:p>
            <a:r>
              <a:rPr lang="en-US" b="1" dirty="0"/>
              <a:t>Sediment </a:t>
            </a:r>
            <a:r>
              <a:rPr lang="en-US" dirty="0"/>
              <a:t>– Material that settles to the bottom of a liquid</a:t>
            </a:r>
          </a:p>
          <a:p>
            <a:r>
              <a:rPr lang="en-US" b="1" dirty="0"/>
              <a:t>Clasts</a:t>
            </a:r>
            <a:r>
              <a:rPr lang="en-US" dirty="0"/>
              <a:t> = grains</a:t>
            </a:r>
          </a:p>
        </p:txBody>
      </p:sp>
    </p:spTree>
    <p:extLst>
      <p:ext uri="{BB962C8B-B14F-4D97-AF65-F5344CB8AC3E}">
        <p14:creationId xmlns:p14="http://schemas.microsoft.com/office/powerpoint/2010/main" val="447223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554" y="699050"/>
            <a:ext cx="4066082" cy="5421443"/>
          </a:xfrm>
          <a:prstGeom prst="rect">
            <a:avLst/>
          </a:prstGeom>
        </p:spPr>
      </p:pic>
      <p:pic>
        <p:nvPicPr>
          <p:cNvPr id="3" name="Picture 2"/>
          <p:cNvPicPr>
            <a:picLocks noChangeAspect="1"/>
          </p:cNvPicPr>
          <p:nvPr/>
        </p:nvPicPr>
        <p:blipFill>
          <a:blip r:embed="rId3"/>
          <a:stretch>
            <a:fillRect/>
          </a:stretch>
        </p:blipFill>
        <p:spPr>
          <a:xfrm>
            <a:off x="5088165" y="1048033"/>
            <a:ext cx="6311900" cy="4723475"/>
          </a:xfrm>
          <a:prstGeom prst="rect">
            <a:avLst/>
          </a:prstGeom>
        </p:spPr>
      </p:pic>
    </p:spTree>
    <p:extLst>
      <p:ext uri="{BB962C8B-B14F-4D97-AF65-F5344CB8AC3E}">
        <p14:creationId xmlns:p14="http://schemas.microsoft.com/office/powerpoint/2010/main" val="1552736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en-US"/>
          </a:p>
        </p:txBody>
      </p:sp>
      <p:sp>
        <p:nvSpPr>
          <p:cNvPr id="3" name="Text Placeholder 2"/>
          <p:cNvSpPr>
            <a:spLocks noGrp="1"/>
          </p:cNvSpPr>
          <p:nvPr>
            <p:ph type="body" sz="quarter" idx="21"/>
          </p:nvPr>
        </p:nvSpPr>
        <p:spPr/>
        <p:txBody>
          <a:bodyPr/>
          <a:lstStyle/>
          <a:p>
            <a:endParaRPr lang="en-US"/>
          </a:p>
        </p:txBody>
      </p:sp>
      <p:sp>
        <p:nvSpPr>
          <p:cNvPr id="4" name="Text Placeholder 3"/>
          <p:cNvSpPr>
            <a:spLocks noGrp="1"/>
          </p:cNvSpPr>
          <p:nvPr>
            <p:ph type="body" sz="quarter" idx="18"/>
          </p:nvPr>
        </p:nvSpPr>
        <p:spPr>
          <a:xfrm>
            <a:off x="9646920" y="572262"/>
            <a:ext cx="2159787" cy="1085088"/>
          </a:xfrm>
        </p:spPr>
        <p:txBody>
          <a:bodyPr/>
          <a:lstStyle/>
          <a:p>
            <a:r>
              <a:rPr lang="en-US" dirty="0"/>
              <a:t>How are sediments transported?</a:t>
            </a:r>
          </a:p>
          <a:p>
            <a:r>
              <a:rPr lang="en-US" dirty="0"/>
              <a:t>Give an example of an environment where sediments are transported.</a:t>
            </a:r>
          </a:p>
        </p:txBody>
      </p:sp>
      <p:sp>
        <p:nvSpPr>
          <p:cNvPr id="10" name="TextBox 9"/>
          <p:cNvSpPr txBox="1"/>
          <p:nvPr/>
        </p:nvSpPr>
        <p:spPr>
          <a:xfrm>
            <a:off x="474060" y="1238251"/>
            <a:ext cx="9170075" cy="4972050"/>
          </a:xfrm>
          <a:prstGeom prst="rect">
            <a:avLst/>
          </a:prstGeom>
          <a:noFill/>
          <a:ln>
            <a:noFill/>
          </a:ln>
        </p:spPr>
        <p:txBody>
          <a:bodyPr wrap="square" rtlCol="0" anchor="t" anchorCtr="0">
            <a:normAutofit/>
          </a:bodyPr>
          <a:lstStyle/>
          <a:p>
            <a:r>
              <a:rPr lang="en-AU" sz="4000" b="1" dirty="0"/>
              <a:t>Compaction and Cementation</a:t>
            </a:r>
          </a:p>
          <a:p>
            <a:r>
              <a:rPr lang="en-AU" sz="4000" dirty="0"/>
              <a:t>The processes by which sediments are changed into rock are complex, but can be simplified into two processes, called compaction and cementation.</a:t>
            </a:r>
          </a:p>
          <a:p>
            <a:endParaRPr lang="en-US" sz="4000" dirty="0">
              <a:latin typeface="OpenDyslexic" charset="0"/>
              <a:ea typeface="OpenDyslexic" charset="0"/>
              <a:cs typeface="OpenDyslexic" charset="0"/>
            </a:endParaRPr>
          </a:p>
          <a:p>
            <a:pPr marL="571500" indent="-571500">
              <a:buFont typeface="Arial" charset="0"/>
              <a:buChar char="•"/>
            </a:pPr>
            <a:endParaRPr lang="en-US" sz="4000" dirty="0">
              <a:solidFill>
                <a:srgbClr val="23566C"/>
              </a:solidFill>
              <a:latin typeface="OpenDyslexic" charset="0"/>
              <a:ea typeface="OpenDyslexic" charset="0"/>
              <a:cs typeface="OpenDyslexic" charset="0"/>
            </a:endParaRPr>
          </a:p>
          <a:p>
            <a:pPr marL="571500" indent="-571500" algn="l">
              <a:buFont typeface="Arial" charset="0"/>
              <a:buChar char="•"/>
            </a:pPr>
            <a:endParaRPr lang="en-US" sz="4000" dirty="0">
              <a:solidFill>
                <a:srgbClr val="23566C"/>
              </a:solidFill>
              <a:latin typeface="OpenDyslexic" charset="0"/>
              <a:ea typeface="OpenDyslexic" charset="0"/>
              <a:cs typeface="OpenDyslexic" charset="0"/>
            </a:endParaRPr>
          </a:p>
        </p:txBody>
      </p:sp>
      <p:sp>
        <p:nvSpPr>
          <p:cNvPr id="13" name="Text Placeholder 12"/>
          <p:cNvSpPr>
            <a:spLocks noGrp="1"/>
          </p:cNvSpPr>
          <p:nvPr>
            <p:ph type="body" sz="quarter" idx="14"/>
          </p:nvPr>
        </p:nvSpPr>
        <p:spPr/>
        <p:txBody>
          <a:bodyPr/>
          <a:lstStyle/>
          <a:p>
            <a:endParaRPr lang="en-US"/>
          </a:p>
        </p:txBody>
      </p:sp>
      <p:sp>
        <p:nvSpPr>
          <p:cNvPr id="15" name="Text Placeholder 14"/>
          <p:cNvSpPr>
            <a:spLocks noGrp="1"/>
          </p:cNvSpPr>
          <p:nvPr>
            <p:ph type="body" sz="quarter" idx="14"/>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16"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76225" y="19050"/>
            <a:ext cx="9282113" cy="590550"/>
          </a:xfrm>
        </p:spPr>
        <p:txBody>
          <a:bodyPr>
            <a:noAutofit/>
          </a:bodyPr>
          <a:lstStyle/>
          <a:p>
            <a:pPr marL="457200" indent="-457200">
              <a:spcBef>
                <a:spcPts val="0"/>
              </a:spcBef>
              <a:buFont typeface="Wingdings" charset="2"/>
              <a:buChar char="q"/>
            </a:pPr>
            <a:r>
              <a:rPr lang="en-US" dirty="0">
                <a:latin typeface="OpenDyslexic" charset="0"/>
                <a:ea typeface="OpenDyslexic" charset="0"/>
                <a:cs typeface="OpenDyslexic" charset="0"/>
              </a:rPr>
              <a:t> I know what sedimentary rocks are and how they form</a:t>
            </a:r>
          </a:p>
          <a:p>
            <a:pPr marL="457200" indent="-457200">
              <a:spcBef>
                <a:spcPts val="0"/>
              </a:spcBef>
              <a:buFont typeface="Wingdings" charset="2"/>
              <a:buChar char="q"/>
            </a:pPr>
            <a:r>
              <a:rPr lang="en-US">
                <a:latin typeface="OpenDyslexic" charset="0"/>
                <a:ea typeface="OpenDyslexic" charset="0"/>
                <a:cs typeface="OpenDyslexic" charset="0"/>
              </a:rPr>
              <a:t> I know the main properties of sedimentary rocks</a:t>
            </a:r>
            <a:endParaRPr lang="en-US" dirty="0">
              <a:latin typeface="OpenDyslexic" charset="0"/>
              <a:ea typeface="OpenDyslexic" charset="0"/>
              <a:cs typeface="OpenDyslexic" charset="0"/>
            </a:endParaRPr>
          </a:p>
        </p:txBody>
      </p:sp>
      <p:sp>
        <p:nvSpPr>
          <p:cNvPr id="19"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44135" y="1797450"/>
            <a:ext cx="2162572" cy="288424"/>
          </a:xfrm>
        </p:spPr>
        <p:txBody>
          <a:bodyPr/>
          <a:lstStyle/>
          <a:p>
            <a:endParaRPr lang="en-US"/>
          </a:p>
        </p:txBody>
      </p:sp>
      <p:sp>
        <p:nvSpPr>
          <p:cNvPr id="20"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6920" y="2082317"/>
            <a:ext cx="2159787" cy="1224633"/>
          </a:xfrm>
        </p:spPr>
        <p:txBody>
          <a:bodyPr/>
          <a:lstStyle/>
          <a:p>
            <a:r>
              <a:rPr lang="en-US" b="1" dirty="0"/>
              <a:t>Property – </a:t>
            </a:r>
            <a:r>
              <a:rPr lang="en-US" dirty="0"/>
              <a:t>Characteristic</a:t>
            </a:r>
          </a:p>
          <a:p>
            <a:r>
              <a:rPr lang="en-US" b="1" dirty="0"/>
              <a:t>Sediment </a:t>
            </a:r>
            <a:r>
              <a:rPr lang="en-US" dirty="0"/>
              <a:t>– Material that settles to the bottom of a liquid</a:t>
            </a:r>
          </a:p>
          <a:p>
            <a:r>
              <a:rPr lang="en-US" b="1" dirty="0"/>
              <a:t>Clasts</a:t>
            </a:r>
            <a:r>
              <a:rPr lang="en-US" dirty="0"/>
              <a:t> = grains</a:t>
            </a:r>
          </a:p>
        </p:txBody>
      </p:sp>
    </p:spTree>
    <p:extLst>
      <p:ext uri="{BB962C8B-B14F-4D97-AF65-F5344CB8AC3E}">
        <p14:creationId xmlns:p14="http://schemas.microsoft.com/office/powerpoint/2010/main" val="48594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CD92B2-8D31-1A4B-947A-89E0721EA011}"/>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B9524C67-C166-9B42-A608-4202778FBEE7}"/>
              </a:ext>
            </a:extLst>
          </p:cNvPr>
          <p:cNvSpPr>
            <a:spLocks noGrp="1"/>
          </p:cNvSpPr>
          <p:nvPr>
            <p:ph type="body" sz="quarter" idx="23"/>
          </p:nvPr>
        </p:nvSpPr>
        <p:spPr>
          <a:xfrm>
            <a:off x="9646920" y="215154"/>
            <a:ext cx="2162572" cy="437939"/>
          </a:xfrm>
        </p:spPr>
        <p:txBody>
          <a:bodyPr/>
          <a:lstStyle/>
          <a:p>
            <a:endParaRPr lang="en-US"/>
          </a:p>
        </p:txBody>
      </p:sp>
      <p:sp>
        <p:nvSpPr>
          <p:cNvPr id="8" name="Text Placeholder 7">
            <a:extLst>
              <a:ext uri="{FF2B5EF4-FFF2-40B4-BE49-F238E27FC236}">
                <a16:creationId xmlns:a16="http://schemas.microsoft.com/office/drawing/2014/main" id="{EB86D99B-4166-D149-9CED-BF57735F45CC}"/>
              </a:ext>
            </a:extLst>
          </p:cNvPr>
          <p:cNvSpPr>
            <a:spLocks noGrp="1"/>
          </p:cNvSpPr>
          <p:nvPr>
            <p:ph type="body" sz="quarter" idx="20"/>
          </p:nvPr>
        </p:nvSpPr>
        <p:spPr>
          <a:xfrm>
            <a:off x="9577388" y="653093"/>
            <a:ext cx="2159787" cy="1062455"/>
          </a:xfrm>
        </p:spPr>
        <p:txBody>
          <a:bodyPr/>
          <a:lstStyle/>
          <a:p>
            <a:r>
              <a:rPr lang="en-US" dirty="0"/>
              <a:t>Cementation</a:t>
            </a:r>
          </a:p>
          <a:p>
            <a:r>
              <a:rPr lang="en-US" dirty="0"/>
              <a:t>Compaction</a:t>
            </a:r>
          </a:p>
        </p:txBody>
      </p:sp>
      <p:sp>
        <p:nvSpPr>
          <p:cNvPr id="9" name="TextBox 8">
            <a:extLst>
              <a:ext uri="{FF2B5EF4-FFF2-40B4-BE49-F238E27FC236}">
                <a16:creationId xmlns:a16="http://schemas.microsoft.com/office/drawing/2014/main" id="{62F22DC2-007A-FF40-9620-9AA27C1821B0}"/>
              </a:ext>
            </a:extLst>
          </p:cNvPr>
          <p:cNvSpPr txBox="1"/>
          <p:nvPr/>
        </p:nvSpPr>
        <p:spPr>
          <a:xfrm>
            <a:off x="815009" y="1530626"/>
            <a:ext cx="8070574" cy="4989444"/>
          </a:xfrm>
          <a:prstGeom prst="rect">
            <a:avLst/>
          </a:prstGeom>
          <a:noFill/>
          <a:ln>
            <a:noFill/>
          </a:ln>
        </p:spPr>
        <p:txBody>
          <a:bodyPr wrap="square" rtlCol="0" anchor="t" anchorCtr="0">
            <a:normAutofit/>
          </a:bodyPr>
          <a:lstStyle/>
          <a:p>
            <a:r>
              <a:rPr lang="en-AU" sz="4000" b="1" dirty="0"/>
              <a:t>Compaction:</a:t>
            </a:r>
          </a:p>
          <a:p>
            <a:r>
              <a:rPr lang="en-AU" sz="4000" dirty="0"/>
              <a:t>happens when sediments are deeply buried, placing them under pressure because of the weight of overlying layers. </a:t>
            </a:r>
          </a:p>
          <a:p>
            <a:r>
              <a:rPr lang="en-AU" sz="4000" dirty="0"/>
              <a:t>This squashes the grains together more tightly.</a:t>
            </a:r>
            <a:endParaRPr lang="en-US" sz="40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272191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706972-BA8D-1347-AADC-41CA21354489}"/>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A436B6A6-1242-6740-818C-37CCB7F0048E}"/>
              </a:ext>
            </a:extLst>
          </p:cNvPr>
          <p:cNvSpPr>
            <a:spLocks noGrp="1"/>
          </p:cNvSpPr>
          <p:nvPr>
            <p:ph type="body" sz="quarter" idx="23"/>
          </p:nvPr>
        </p:nvSpPr>
        <p:spPr/>
        <p:txBody>
          <a:bodyPr/>
          <a:lstStyle/>
          <a:p>
            <a:endParaRPr lang="en-US"/>
          </a:p>
        </p:txBody>
      </p:sp>
      <p:sp>
        <p:nvSpPr>
          <p:cNvPr id="8" name="Text Placeholder 7">
            <a:extLst>
              <a:ext uri="{FF2B5EF4-FFF2-40B4-BE49-F238E27FC236}">
                <a16:creationId xmlns:a16="http://schemas.microsoft.com/office/drawing/2014/main" id="{AB1EF645-1ECE-EF4D-B82C-941D514074AF}"/>
              </a:ext>
            </a:extLst>
          </p:cNvPr>
          <p:cNvSpPr>
            <a:spLocks noGrp="1"/>
          </p:cNvSpPr>
          <p:nvPr>
            <p:ph type="body" sz="quarter" idx="20"/>
          </p:nvPr>
        </p:nvSpPr>
        <p:spPr/>
        <p:txBody>
          <a:bodyPr/>
          <a:lstStyle/>
          <a:p>
            <a:r>
              <a:rPr lang="en-US" dirty="0"/>
              <a:t>Cementation</a:t>
            </a:r>
          </a:p>
          <a:p>
            <a:r>
              <a:rPr lang="en-US" dirty="0"/>
              <a:t>Compaction</a:t>
            </a:r>
          </a:p>
        </p:txBody>
      </p:sp>
      <p:sp>
        <p:nvSpPr>
          <p:cNvPr id="9" name="TextBox 8">
            <a:extLst>
              <a:ext uri="{FF2B5EF4-FFF2-40B4-BE49-F238E27FC236}">
                <a16:creationId xmlns:a16="http://schemas.microsoft.com/office/drawing/2014/main" id="{8533BB8C-3020-994B-93B4-873957A26066}"/>
              </a:ext>
            </a:extLst>
          </p:cNvPr>
          <p:cNvSpPr txBox="1"/>
          <p:nvPr/>
        </p:nvSpPr>
        <p:spPr>
          <a:xfrm>
            <a:off x="596349" y="1192696"/>
            <a:ext cx="7812156" cy="5347253"/>
          </a:xfrm>
          <a:prstGeom prst="rect">
            <a:avLst/>
          </a:prstGeom>
          <a:noFill/>
          <a:ln>
            <a:noFill/>
          </a:ln>
        </p:spPr>
        <p:txBody>
          <a:bodyPr wrap="square" rtlCol="0" anchor="t" anchorCtr="0">
            <a:normAutofit fontScale="92500"/>
          </a:bodyPr>
          <a:lstStyle/>
          <a:p>
            <a:r>
              <a:rPr lang="en-AU" sz="4000" b="1" dirty="0"/>
              <a:t>Cementation:</a:t>
            </a:r>
          </a:p>
          <a:p>
            <a:r>
              <a:rPr lang="en-AU" sz="4000" dirty="0"/>
              <a:t>is where new minerals stick the grains together – just as cement (from a bag) binds sand grains in a bricklayer’s mortar. </a:t>
            </a:r>
          </a:p>
          <a:p>
            <a:r>
              <a:rPr lang="en-AU" sz="4000" dirty="0"/>
              <a:t>If you look carefully at the microscope photo, you can see mineral crystals that have grown around the sediment grains and bonded them together.</a:t>
            </a:r>
            <a:endParaRPr lang="en-US" sz="4000" dirty="0">
              <a:latin typeface="Futura Medium" panose="020B0602020204020303" pitchFamily="34" charset="-79"/>
              <a:cs typeface="Futura Medium" panose="020B0602020204020303" pitchFamily="34" charset="-79"/>
            </a:endParaRPr>
          </a:p>
        </p:txBody>
      </p:sp>
      <p:pic>
        <p:nvPicPr>
          <p:cNvPr id="11" name="Picture 10">
            <a:extLst>
              <a:ext uri="{FF2B5EF4-FFF2-40B4-BE49-F238E27FC236}">
                <a16:creationId xmlns:a16="http://schemas.microsoft.com/office/drawing/2014/main" id="{D83B32FC-68FD-E344-9866-7AF9E09B3519}"/>
              </a:ext>
            </a:extLst>
          </p:cNvPr>
          <p:cNvPicPr>
            <a:picLocks noChangeAspect="1"/>
          </p:cNvPicPr>
          <p:nvPr/>
        </p:nvPicPr>
        <p:blipFill>
          <a:blip r:embed="rId2"/>
          <a:stretch>
            <a:fillRect/>
          </a:stretch>
        </p:blipFill>
        <p:spPr>
          <a:xfrm>
            <a:off x="8194672" y="215154"/>
            <a:ext cx="3771061" cy="2706950"/>
          </a:xfrm>
          <a:prstGeom prst="rect">
            <a:avLst/>
          </a:prstGeom>
        </p:spPr>
      </p:pic>
    </p:spTree>
    <p:extLst>
      <p:ext uri="{BB962C8B-B14F-4D97-AF65-F5344CB8AC3E}">
        <p14:creationId xmlns:p14="http://schemas.microsoft.com/office/powerpoint/2010/main" val="3883662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584EB-0C74-A64F-ABB7-DD4850C9447C}"/>
              </a:ext>
            </a:extLst>
          </p:cNvPr>
          <p:cNvPicPr>
            <a:picLocks noChangeAspect="1"/>
          </p:cNvPicPr>
          <p:nvPr/>
        </p:nvPicPr>
        <p:blipFill>
          <a:blip r:embed="rId2"/>
          <a:stretch>
            <a:fillRect/>
          </a:stretch>
        </p:blipFill>
        <p:spPr>
          <a:xfrm>
            <a:off x="321366" y="954157"/>
            <a:ext cx="11456504" cy="4909930"/>
          </a:xfrm>
          <a:prstGeom prst="rect">
            <a:avLst/>
          </a:prstGeom>
        </p:spPr>
      </p:pic>
    </p:spTree>
    <p:extLst>
      <p:ext uri="{BB962C8B-B14F-4D97-AF65-F5344CB8AC3E}">
        <p14:creationId xmlns:p14="http://schemas.microsoft.com/office/powerpoint/2010/main" val="1993216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022269-E2B1-D247-8D7F-50F31168468A}"/>
              </a:ext>
            </a:extLst>
          </p:cNvPr>
          <p:cNvSpPr>
            <a:spLocks noGrp="1"/>
          </p:cNvSpPr>
          <p:nvPr>
            <p:ph type="body" sz="quarter" idx="10"/>
          </p:nvPr>
        </p:nvSpPr>
        <p:spPr/>
        <p:txBody>
          <a:bodyPr/>
          <a:lstStyle/>
          <a:p>
            <a:r>
              <a:rPr lang="en-US" dirty="0"/>
              <a:t>Cementation and Compaction</a:t>
            </a:r>
          </a:p>
        </p:txBody>
      </p:sp>
      <p:sp>
        <p:nvSpPr>
          <p:cNvPr id="3" name="Text Placeholder 2">
            <a:extLst>
              <a:ext uri="{FF2B5EF4-FFF2-40B4-BE49-F238E27FC236}">
                <a16:creationId xmlns:a16="http://schemas.microsoft.com/office/drawing/2014/main" id="{E6C802A0-F5EC-094F-BECA-B84BB0B9D6E0}"/>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79C41898-EA68-8B4D-A781-D20554D64FBB}"/>
              </a:ext>
            </a:extLst>
          </p:cNvPr>
          <p:cNvPicPr>
            <a:picLocks noChangeAspect="1"/>
          </p:cNvPicPr>
          <p:nvPr/>
        </p:nvPicPr>
        <p:blipFill>
          <a:blip r:embed="rId3"/>
          <a:stretch>
            <a:fillRect/>
          </a:stretch>
        </p:blipFill>
        <p:spPr>
          <a:xfrm>
            <a:off x="116461" y="0"/>
            <a:ext cx="11755934" cy="6818443"/>
          </a:xfrm>
          <a:prstGeom prst="rect">
            <a:avLst/>
          </a:prstGeom>
        </p:spPr>
      </p:pic>
      <p:sp>
        <p:nvSpPr>
          <p:cNvPr id="6" name="TextBox 5">
            <a:extLst>
              <a:ext uri="{FF2B5EF4-FFF2-40B4-BE49-F238E27FC236}">
                <a16:creationId xmlns:a16="http://schemas.microsoft.com/office/drawing/2014/main" id="{203F1CA2-C121-9D4A-967C-A5B98A86EBC1}"/>
              </a:ext>
            </a:extLst>
          </p:cNvPr>
          <p:cNvSpPr txBox="1"/>
          <p:nvPr/>
        </p:nvSpPr>
        <p:spPr>
          <a:xfrm>
            <a:off x="1808922" y="208721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606089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05450" y="1140715"/>
            <a:ext cx="6195431" cy="4636316"/>
          </a:xfrm>
          <a:prstGeom prst="rect">
            <a:avLst/>
          </a:prstGeom>
        </p:spPr>
      </p:pic>
      <p:pic>
        <p:nvPicPr>
          <p:cNvPr id="3" name="Picture 2"/>
          <p:cNvPicPr>
            <a:picLocks noChangeAspect="1"/>
          </p:cNvPicPr>
          <p:nvPr/>
        </p:nvPicPr>
        <p:blipFill rotWithShape="1">
          <a:blip r:embed="rId4"/>
          <a:srcRect l="3962" r="19840"/>
          <a:stretch/>
        </p:blipFill>
        <p:spPr>
          <a:xfrm>
            <a:off x="567018" y="2075013"/>
            <a:ext cx="4470612" cy="4390606"/>
          </a:xfrm>
          <a:prstGeom prst="rect">
            <a:avLst/>
          </a:prstGeom>
        </p:spPr>
      </p:pic>
      <p:sp>
        <p:nvSpPr>
          <p:cNvPr id="4" name="TextBox 3"/>
          <p:cNvSpPr txBox="1"/>
          <p:nvPr/>
        </p:nvSpPr>
        <p:spPr>
          <a:xfrm>
            <a:off x="567018" y="328934"/>
            <a:ext cx="5964840" cy="1623561"/>
          </a:xfrm>
          <a:prstGeom prst="rect">
            <a:avLst/>
          </a:prstGeom>
          <a:noFill/>
          <a:ln>
            <a:noFill/>
          </a:ln>
        </p:spPr>
        <p:txBody>
          <a:bodyPr wrap="square" rtlCol="0" anchor="t" anchorCtr="0">
            <a:normAutofit/>
          </a:bodyPr>
          <a:lstStyle/>
          <a:p>
            <a:r>
              <a:rPr lang="en-US" sz="3200" dirty="0">
                <a:solidFill>
                  <a:srgbClr val="23566C"/>
                </a:solidFill>
                <a:latin typeface="OpenDyslexic" charset="0"/>
                <a:ea typeface="OpenDyslexic" charset="0"/>
                <a:cs typeface="OpenDyslexic" charset="0"/>
              </a:rPr>
              <a:t>Sedimentary rocks can also be folded, but the layers are always originally horizontal</a:t>
            </a:r>
          </a:p>
          <a:p>
            <a:pPr marL="742950" indent="-742950">
              <a:buFont typeface="Arial" charset="0"/>
              <a:buChar char="•"/>
            </a:pPr>
            <a:endParaRPr lang="en-US" sz="3200" dirty="0">
              <a:solidFill>
                <a:srgbClr val="23566C"/>
              </a:solidFill>
              <a:latin typeface="OpenDyslexic" charset="0"/>
              <a:ea typeface="OpenDyslexic" charset="0"/>
              <a:cs typeface="OpenDyslexic" charset="0"/>
            </a:endParaRPr>
          </a:p>
          <a:p>
            <a:pPr marL="571500" indent="-571500">
              <a:buFont typeface="Arial" charset="0"/>
              <a:buChar char="•"/>
            </a:pPr>
            <a:endParaRPr lang="en-US" sz="3200" dirty="0">
              <a:solidFill>
                <a:srgbClr val="23566C"/>
              </a:solidFill>
              <a:latin typeface="OpenDyslexic" charset="0"/>
              <a:ea typeface="OpenDyslexic" charset="0"/>
              <a:cs typeface="OpenDyslexic" charset="0"/>
            </a:endParaRPr>
          </a:p>
          <a:p>
            <a:pPr marL="571500" indent="-571500" algn="l">
              <a:buFont typeface="Arial" charset="0"/>
              <a:buChar char="•"/>
            </a:pPr>
            <a:endParaRPr lang="en-US" sz="3200" dirty="0">
              <a:solidFill>
                <a:srgbClr val="23566C"/>
              </a:solidFill>
              <a:latin typeface="OpenDyslexic" charset="0"/>
              <a:ea typeface="OpenDyslexic" charset="0"/>
              <a:cs typeface="OpenDyslexic" charset="0"/>
            </a:endParaRPr>
          </a:p>
        </p:txBody>
      </p:sp>
    </p:spTree>
    <p:extLst>
      <p:ext uri="{BB962C8B-B14F-4D97-AF65-F5344CB8AC3E}">
        <p14:creationId xmlns:p14="http://schemas.microsoft.com/office/powerpoint/2010/main" val="979681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3566C"/>
                </a:solidFill>
                <a:latin typeface="OpenDyslexic" charset="0"/>
                <a:ea typeface="OpenDyslexic" charset="0"/>
                <a:cs typeface="OpenDyslexic" charset="0"/>
              </a:rPr>
              <a:t>WHICH ROCKS ARE THE OLDEST?</a:t>
            </a:r>
          </a:p>
        </p:txBody>
      </p:sp>
      <p:pic>
        <p:nvPicPr>
          <p:cNvPr id="4" name="Picture 3"/>
          <p:cNvPicPr>
            <a:picLocks noChangeAspect="1"/>
          </p:cNvPicPr>
          <p:nvPr/>
        </p:nvPicPr>
        <p:blipFill>
          <a:blip r:embed="rId2"/>
          <a:stretch>
            <a:fillRect/>
          </a:stretch>
        </p:blipFill>
        <p:spPr>
          <a:xfrm>
            <a:off x="1393370" y="1128451"/>
            <a:ext cx="8060872" cy="5373914"/>
          </a:xfrm>
          <a:prstGeom prst="rect">
            <a:avLst/>
          </a:prstGeom>
        </p:spPr>
      </p:pic>
    </p:spTree>
    <p:extLst>
      <p:ext uri="{BB962C8B-B14F-4D97-AF65-F5344CB8AC3E}">
        <p14:creationId xmlns:p14="http://schemas.microsoft.com/office/powerpoint/2010/main" val="3225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4" name="Text Placeholder 1">
            <a:extLst>
              <a:ext uri="{FF2B5EF4-FFF2-40B4-BE49-F238E27FC236}">
                <a16:creationId xmlns:a16="http://schemas.microsoft.com/office/drawing/2014/main" id="{4D909A74-34CF-A24B-B17A-C2A488B3F849}"/>
              </a:ext>
            </a:extLst>
          </p:cNvPr>
          <p:cNvSpPr txBox="1">
            <a:spLocks/>
          </p:cNvSpPr>
          <p:nvPr/>
        </p:nvSpPr>
        <p:spPr>
          <a:xfrm>
            <a:off x="295273" y="1549400"/>
            <a:ext cx="11577177" cy="2929609"/>
          </a:xfrm>
          <a:prstGeom prst="rect">
            <a:avLst/>
          </a:prstGeom>
          <a:solidFill>
            <a:srgbClr val="3B8CC1"/>
          </a:solidFill>
        </p:spPr>
        <p:txBody>
          <a:bodyPr tIns="144000" bIns="0"/>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bg1"/>
                </a:solidFill>
                <a:latin typeface="Futura Medium" panose="020B0602020204020303" pitchFamily="34" charset="-79"/>
                <a:ea typeface="+mn-ea"/>
                <a:cs typeface="Futura Medium" panose="020B0602020204020303" pitchFamily="34" charset="-79"/>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bg1"/>
                </a:solidFill>
                <a:latin typeface="Futura Medium" panose="020B0602020204020303" pitchFamily="34" charset="-79"/>
                <a:ea typeface="+mn-ea"/>
                <a:cs typeface="Futura Medium" panose="020B0602020204020303" pitchFamily="34" charset="-79"/>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Futura Medium" panose="020B0602020204020303" pitchFamily="34" charset="-79"/>
                <a:ea typeface="+mn-ea"/>
                <a:cs typeface="Futura Medium" panose="020B0602020204020303" pitchFamily="34" charset="-79"/>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Futura Medium" panose="020B0602020204020303" pitchFamily="34" charset="-79"/>
                <a:ea typeface="+mn-ea"/>
                <a:cs typeface="Futura Medium" panose="020B0602020204020303" pitchFamily="34" charset="-79"/>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Futura Medium" panose="020B0602020204020303" pitchFamily="34" charset="-79"/>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charset="2"/>
              <a:buChar char="q"/>
            </a:pPr>
            <a:r>
              <a:rPr lang="en-US" sz="4000" dirty="0">
                <a:latin typeface="OpenDyslexic" charset="0"/>
                <a:ea typeface="OpenDyslexic" charset="0"/>
                <a:cs typeface="OpenDyslexic" charset="0"/>
              </a:rPr>
              <a:t> I know what sedimentary rocks are and how they form</a:t>
            </a:r>
          </a:p>
          <a:p>
            <a:pPr marL="457200" indent="-457200">
              <a:buFont typeface="Wingdings" charset="2"/>
              <a:buChar char="q"/>
            </a:pPr>
            <a:r>
              <a:rPr lang="en-US" sz="4000" dirty="0">
                <a:latin typeface="OpenDyslexic" charset="0"/>
                <a:ea typeface="OpenDyslexic" charset="0"/>
                <a:cs typeface="OpenDyslexic" charset="0"/>
              </a:rPr>
              <a:t> I know the main properties of sedimentary rocks</a:t>
            </a:r>
          </a:p>
          <a:p>
            <a:pPr marL="457200" indent="-457200">
              <a:buFont typeface="Arial" charset="0"/>
              <a:buChar char="•"/>
            </a:pPr>
            <a:endParaRPr lang="en-US" sz="4000" dirty="0"/>
          </a:p>
        </p:txBody>
      </p:sp>
    </p:spTree>
    <p:extLst>
      <p:ext uri="{BB962C8B-B14F-4D97-AF65-F5344CB8AC3E}">
        <p14:creationId xmlns:p14="http://schemas.microsoft.com/office/powerpoint/2010/main" val="2602241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E25CD7-DBB3-4641-B9DC-35D2E420104D}"/>
              </a:ext>
            </a:extLst>
          </p:cNvPr>
          <p:cNvPicPr>
            <a:picLocks noChangeAspect="1"/>
          </p:cNvPicPr>
          <p:nvPr/>
        </p:nvPicPr>
        <p:blipFill>
          <a:blip r:embed="rId2"/>
          <a:stretch>
            <a:fillRect/>
          </a:stretch>
        </p:blipFill>
        <p:spPr>
          <a:xfrm>
            <a:off x="1590261" y="49696"/>
            <a:ext cx="8706677" cy="6530009"/>
          </a:xfrm>
          <a:prstGeom prst="rect">
            <a:avLst/>
          </a:prstGeom>
        </p:spPr>
      </p:pic>
    </p:spTree>
    <p:extLst>
      <p:ext uri="{BB962C8B-B14F-4D97-AF65-F5344CB8AC3E}">
        <p14:creationId xmlns:p14="http://schemas.microsoft.com/office/powerpoint/2010/main" val="1598337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en-US"/>
          </a:p>
        </p:txBody>
      </p:sp>
      <p:sp>
        <p:nvSpPr>
          <p:cNvPr id="3" name="Text Placeholder 2"/>
          <p:cNvSpPr>
            <a:spLocks noGrp="1"/>
          </p:cNvSpPr>
          <p:nvPr>
            <p:ph type="body" sz="quarter" idx="21"/>
          </p:nvPr>
        </p:nvSpPr>
        <p:spPr/>
        <p:txBody>
          <a:bodyPr/>
          <a:lstStyle/>
          <a:p>
            <a:endParaRPr lang="en-US"/>
          </a:p>
        </p:txBody>
      </p:sp>
      <p:sp>
        <p:nvSpPr>
          <p:cNvPr id="4" name="Text Placeholder 3"/>
          <p:cNvSpPr>
            <a:spLocks noGrp="1"/>
          </p:cNvSpPr>
          <p:nvPr>
            <p:ph type="body" sz="quarter" idx="18"/>
          </p:nvPr>
        </p:nvSpPr>
        <p:spPr>
          <a:xfrm>
            <a:off x="9646920" y="572262"/>
            <a:ext cx="2159787" cy="723138"/>
          </a:xfrm>
        </p:spPr>
        <p:txBody>
          <a:bodyPr/>
          <a:lstStyle/>
          <a:p>
            <a:r>
              <a:rPr lang="en-US" dirty="0"/>
              <a:t>What about the clasts can tell us how sedimentary rocks formed?</a:t>
            </a:r>
          </a:p>
        </p:txBody>
      </p:sp>
      <p:sp>
        <p:nvSpPr>
          <p:cNvPr id="10" name="TextBox 9"/>
          <p:cNvSpPr txBox="1"/>
          <p:nvPr/>
        </p:nvSpPr>
        <p:spPr>
          <a:xfrm>
            <a:off x="474060" y="2075013"/>
            <a:ext cx="10346340" cy="3392337"/>
          </a:xfrm>
          <a:prstGeom prst="rect">
            <a:avLst/>
          </a:prstGeom>
          <a:noFill/>
          <a:ln>
            <a:noFill/>
          </a:ln>
        </p:spPr>
        <p:txBody>
          <a:bodyPr wrap="square" rtlCol="0" anchor="t" anchorCtr="0">
            <a:normAutofit/>
          </a:bodyPr>
          <a:lstStyle/>
          <a:p>
            <a:r>
              <a:rPr lang="en-US" sz="4000" dirty="0">
                <a:solidFill>
                  <a:srgbClr val="23566C"/>
                </a:solidFill>
                <a:latin typeface="OpenDyslexic" charset="0"/>
                <a:ea typeface="OpenDyslexic" charset="0"/>
                <a:cs typeface="OpenDyslexic" charset="0"/>
              </a:rPr>
              <a:t>The size, shape and type of clasts in a sedimentary rock can tell us more about how they formed. This is also usually how we give them their names.</a:t>
            </a:r>
          </a:p>
          <a:p>
            <a:pPr marL="742950" indent="-742950">
              <a:buFont typeface="Arial" charset="0"/>
              <a:buChar char="•"/>
            </a:pPr>
            <a:endParaRPr lang="en-US" sz="4000" dirty="0">
              <a:solidFill>
                <a:srgbClr val="23566C"/>
              </a:solidFill>
              <a:latin typeface="OpenDyslexic" charset="0"/>
              <a:ea typeface="OpenDyslexic" charset="0"/>
              <a:cs typeface="OpenDyslexic" charset="0"/>
            </a:endParaRPr>
          </a:p>
          <a:p>
            <a:pPr marL="571500" indent="-571500">
              <a:buFont typeface="Arial" charset="0"/>
              <a:buChar char="•"/>
            </a:pPr>
            <a:endParaRPr lang="en-US" sz="4000" dirty="0">
              <a:solidFill>
                <a:srgbClr val="23566C"/>
              </a:solidFill>
              <a:latin typeface="OpenDyslexic" charset="0"/>
              <a:ea typeface="OpenDyslexic" charset="0"/>
              <a:cs typeface="OpenDyslexic" charset="0"/>
            </a:endParaRPr>
          </a:p>
          <a:p>
            <a:pPr marL="571500" indent="-571500" algn="l">
              <a:buFont typeface="Arial" charset="0"/>
              <a:buChar char="•"/>
            </a:pPr>
            <a:endParaRPr lang="en-US" sz="4000" dirty="0">
              <a:solidFill>
                <a:srgbClr val="23566C"/>
              </a:solidFill>
              <a:latin typeface="OpenDyslexic" charset="0"/>
              <a:ea typeface="OpenDyslexic" charset="0"/>
              <a:cs typeface="OpenDyslexic" charset="0"/>
            </a:endParaRPr>
          </a:p>
        </p:txBody>
      </p:sp>
      <p:sp>
        <p:nvSpPr>
          <p:cNvPr id="13" name="Text Placeholder 12"/>
          <p:cNvSpPr>
            <a:spLocks noGrp="1"/>
          </p:cNvSpPr>
          <p:nvPr>
            <p:ph type="body" sz="quarter" idx="14"/>
          </p:nvPr>
        </p:nvSpPr>
        <p:spPr/>
        <p:txBody>
          <a:bodyPr/>
          <a:lstStyle/>
          <a:p>
            <a:endParaRPr lang="en-US"/>
          </a:p>
        </p:txBody>
      </p:sp>
      <p:sp>
        <p:nvSpPr>
          <p:cNvPr id="15" name="Text Placeholder 14"/>
          <p:cNvSpPr>
            <a:spLocks noGrp="1"/>
          </p:cNvSpPr>
          <p:nvPr>
            <p:ph type="body" sz="quarter" idx="14"/>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16"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76225" y="19050"/>
            <a:ext cx="9282113" cy="590550"/>
          </a:xfrm>
        </p:spPr>
        <p:txBody>
          <a:bodyPr>
            <a:noAutofit/>
          </a:bodyPr>
          <a:lstStyle/>
          <a:p>
            <a:pPr marL="457200" indent="-457200">
              <a:spcBef>
                <a:spcPts val="0"/>
              </a:spcBef>
              <a:buFont typeface="Wingdings" charset="2"/>
              <a:buChar char="q"/>
            </a:pPr>
            <a:r>
              <a:rPr lang="en-US" dirty="0">
                <a:latin typeface="OpenDyslexic" charset="0"/>
                <a:ea typeface="OpenDyslexic" charset="0"/>
                <a:cs typeface="OpenDyslexic" charset="0"/>
              </a:rPr>
              <a:t> I know what sedimentary rocks are and how they form</a:t>
            </a:r>
          </a:p>
          <a:p>
            <a:pPr marL="457200" indent="-457200">
              <a:spcBef>
                <a:spcPts val="0"/>
              </a:spcBef>
              <a:buFont typeface="Wingdings" charset="2"/>
              <a:buChar char="q"/>
            </a:pPr>
            <a:r>
              <a:rPr lang="en-US" dirty="0">
                <a:latin typeface="OpenDyslexic" charset="0"/>
                <a:ea typeface="OpenDyslexic" charset="0"/>
                <a:cs typeface="OpenDyslexic" charset="0"/>
              </a:rPr>
              <a:t> I know the main properties of sedimentary rocks</a:t>
            </a:r>
          </a:p>
        </p:txBody>
      </p:sp>
    </p:spTree>
    <p:extLst>
      <p:ext uri="{BB962C8B-B14F-4D97-AF65-F5344CB8AC3E}">
        <p14:creationId xmlns:p14="http://schemas.microsoft.com/office/powerpoint/2010/main" val="1739324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b="50519"/>
          <a:stretch/>
        </p:blipFill>
        <p:spPr>
          <a:xfrm>
            <a:off x="319861" y="833717"/>
            <a:ext cx="11672472" cy="4840941"/>
          </a:xfrm>
          <a:prstGeom prst="rect">
            <a:avLst/>
          </a:prstGeom>
        </p:spPr>
      </p:pic>
    </p:spTree>
    <p:extLst>
      <p:ext uri="{BB962C8B-B14F-4D97-AF65-F5344CB8AC3E}">
        <p14:creationId xmlns:p14="http://schemas.microsoft.com/office/powerpoint/2010/main" val="8646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en-US"/>
          </a:p>
        </p:txBody>
      </p:sp>
      <p:sp>
        <p:nvSpPr>
          <p:cNvPr id="3" name="Text Placeholder 2"/>
          <p:cNvSpPr>
            <a:spLocks noGrp="1"/>
          </p:cNvSpPr>
          <p:nvPr>
            <p:ph type="body" sz="quarter" idx="21"/>
          </p:nvPr>
        </p:nvSpPr>
        <p:spPr/>
        <p:txBody>
          <a:bodyPr/>
          <a:lstStyle/>
          <a:p>
            <a:endParaRPr lang="en-US"/>
          </a:p>
        </p:txBody>
      </p:sp>
      <p:sp>
        <p:nvSpPr>
          <p:cNvPr id="4" name="Text Placeholder 3"/>
          <p:cNvSpPr>
            <a:spLocks noGrp="1"/>
          </p:cNvSpPr>
          <p:nvPr>
            <p:ph type="body" sz="quarter" idx="18"/>
          </p:nvPr>
        </p:nvSpPr>
        <p:spPr>
          <a:xfrm>
            <a:off x="9646920" y="572262"/>
            <a:ext cx="2159787" cy="608838"/>
          </a:xfrm>
        </p:spPr>
        <p:txBody>
          <a:bodyPr/>
          <a:lstStyle/>
          <a:p>
            <a:r>
              <a:rPr lang="en-US" dirty="0"/>
              <a:t>Why is learning </a:t>
            </a:r>
            <a:r>
              <a:rPr lang="en-US"/>
              <a:t>about sedimentary rocks </a:t>
            </a:r>
            <a:r>
              <a:rPr lang="en-US" dirty="0"/>
              <a:t>important?</a:t>
            </a:r>
          </a:p>
        </p:txBody>
      </p:sp>
      <p:sp>
        <p:nvSpPr>
          <p:cNvPr id="11" name="TextBox 10"/>
          <p:cNvSpPr txBox="1"/>
          <p:nvPr/>
        </p:nvSpPr>
        <p:spPr>
          <a:xfrm>
            <a:off x="474060" y="1336505"/>
            <a:ext cx="9084278" cy="5312229"/>
          </a:xfrm>
          <a:prstGeom prst="rect">
            <a:avLst/>
          </a:prstGeom>
          <a:noFill/>
          <a:ln>
            <a:noFill/>
          </a:ln>
        </p:spPr>
        <p:txBody>
          <a:bodyPr wrap="square" rtlCol="0" anchor="t" anchorCtr="0">
            <a:normAutofit/>
          </a:bodyPr>
          <a:lstStyle/>
          <a:p>
            <a:pPr marL="571500" indent="-571500">
              <a:buFont typeface="Arial" charset="0"/>
              <a:buChar char="•"/>
            </a:pPr>
            <a:r>
              <a:rPr lang="en-US" sz="4000" dirty="0">
                <a:latin typeface="OpenDyslexic" charset="0"/>
                <a:ea typeface="OpenDyslexic" charset="0"/>
                <a:cs typeface="OpenDyslexic" charset="0"/>
              </a:rPr>
              <a:t>Rocks tell a story – the type of rock tells you what the rock has been through and allows us to draw conclusions about how they formed.</a:t>
            </a:r>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12"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76225" y="19050"/>
            <a:ext cx="9282113" cy="590550"/>
          </a:xfrm>
        </p:spPr>
        <p:txBody>
          <a:bodyPr>
            <a:noAutofit/>
          </a:bodyPr>
          <a:lstStyle/>
          <a:p>
            <a:pPr marL="457200" indent="-457200">
              <a:spcBef>
                <a:spcPts val="0"/>
              </a:spcBef>
              <a:buFont typeface="Wingdings" charset="2"/>
              <a:buChar char="q"/>
            </a:pPr>
            <a:r>
              <a:rPr lang="en-US" dirty="0">
                <a:latin typeface="OpenDyslexic" charset="0"/>
                <a:ea typeface="OpenDyslexic" charset="0"/>
                <a:cs typeface="OpenDyslexic" charset="0"/>
              </a:rPr>
              <a:t> I know what sedimentary rocks are and how they form</a:t>
            </a:r>
          </a:p>
          <a:p>
            <a:pPr marL="457200" indent="-457200">
              <a:spcBef>
                <a:spcPts val="0"/>
              </a:spcBef>
              <a:buFont typeface="Wingdings" charset="2"/>
              <a:buChar char="q"/>
            </a:pPr>
            <a:r>
              <a:rPr lang="en-US" dirty="0">
                <a:latin typeface="OpenDyslexic" charset="0"/>
                <a:ea typeface="OpenDyslexic" charset="0"/>
                <a:cs typeface="OpenDyslexic" charset="0"/>
              </a:rPr>
              <a:t> I know the main properties of sedimentary rocks</a:t>
            </a:r>
          </a:p>
        </p:txBody>
      </p:sp>
    </p:spTree>
    <p:extLst>
      <p:ext uri="{BB962C8B-B14F-4D97-AF65-F5344CB8AC3E}">
        <p14:creationId xmlns:p14="http://schemas.microsoft.com/office/powerpoint/2010/main" val="1624348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D909A74-34CF-A24B-B17A-C2A488B3F849}"/>
              </a:ext>
            </a:extLst>
          </p:cNvPr>
          <p:cNvSpPr>
            <a:spLocks noGrp="1"/>
          </p:cNvSpPr>
          <p:nvPr>
            <p:ph type="body" sz="quarter" idx="10"/>
          </p:nvPr>
        </p:nvSpPr>
        <p:spPr>
          <a:xfrm>
            <a:off x="295274" y="1549400"/>
            <a:ext cx="11577177" cy="2929609"/>
          </a:xfrm>
        </p:spPr>
        <p:txBody>
          <a:bodyPr/>
          <a:lstStyle/>
          <a:p>
            <a:pPr marL="457200" indent="-457200">
              <a:spcBef>
                <a:spcPts val="0"/>
              </a:spcBef>
              <a:buFont typeface="Wingdings" charset="2"/>
              <a:buChar char="q"/>
            </a:pPr>
            <a:r>
              <a:rPr lang="en-US" sz="4000" dirty="0">
                <a:latin typeface="OpenDyslexic" charset="0"/>
                <a:ea typeface="OpenDyslexic" charset="0"/>
                <a:cs typeface="OpenDyslexic" charset="0"/>
              </a:rPr>
              <a:t> I know what sedimentary rocks are and how they form</a:t>
            </a:r>
          </a:p>
          <a:p>
            <a:pPr marL="457200" indent="-457200">
              <a:spcBef>
                <a:spcPts val="0"/>
              </a:spcBef>
              <a:buFont typeface="Wingdings" charset="2"/>
              <a:buChar char="q"/>
            </a:pPr>
            <a:r>
              <a:rPr lang="en-US" sz="4000" dirty="0">
                <a:latin typeface="OpenDyslexic" charset="0"/>
                <a:ea typeface="OpenDyslexic" charset="0"/>
                <a:cs typeface="OpenDyslexic" charset="0"/>
              </a:rPr>
              <a:t> I know the main properties of sedimentary rocks</a:t>
            </a:r>
          </a:p>
        </p:txBody>
      </p:sp>
    </p:spTree>
    <p:extLst>
      <p:ext uri="{BB962C8B-B14F-4D97-AF65-F5344CB8AC3E}">
        <p14:creationId xmlns:p14="http://schemas.microsoft.com/office/powerpoint/2010/main" val="327516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dimentary Roc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92000" cy="6858000"/>
          </a:xfrm>
          <a:prstGeom prst="rect">
            <a:avLst/>
          </a:prstGeom>
        </p:spPr>
      </p:pic>
    </p:spTree>
    <p:extLst>
      <p:ext uri="{BB962C8B-B14F-4D97-AF65-F5344CB8AC3E}">
        <p14:creationId xmlns:p14="http://schemas.microsoft.com/office/powerpoint/2010/main" val="1433054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CA741A-A491-3044-AE90-CA869E45B5CF}"/>
              </a:ext>
            </a:extLst>
          </p:cNvPr>
          <p:cNvSpPr txBox="1"/>
          <p:nvPr/>
        </p:nvSpPr>
        <p:spPr>
          <a:xfrm>
            <a:off x="1155700" y="939800"/>
            <a:ext cx="9131300" cy="5257800"/>
          </a:xfrm>
          <a:prstGeom prst="rect">
            <a:avLst/>
          </a:prstGeom>
          <a:noFill/>
          <a:ln>
            <a:noFill/>
          </a:ln>
        </p:spPr>
        <p:txBody>
          <a:bodyPr wrap="square" rtlCol="0" anchor="t" anchorCtr="0">
            <a:normAutofit/>
          </a:bodyPr>
          <a:lstStyle/>
          <a:p>
            <a:pPr marL="571500" indent="-571500" algn="l">
              <a:buFont typeface="Arial" panose="020B0604020202020204" pitchFamily="34" charset="0"/>
              <a:buChar char="•"/>
            </a:pPr>
            <a:r>
              <a:rPr lang="en-US" sz="4000" dirty="0">
                <a:latin typeface="Futura Medium" panose="020B0602020204020303" pitchFamily="34" charset="-79"/>
                <a:cs typeface="Futura Medium" panose="020B0602020204020303" pitchFamily="34" charset="-79"/>
              </a:rPr>
              <a:t>How are sedimentary rocks formed?</a:t>
            </a:r>
          </a:p>
          <a:p>
            <a:pPr marL="571500" indent="-571500" algn="l">
              <a:buFont typeface="Arial" panose="020B0604020202020204" pitchFamily="34" charset="0"/>
              <a:buChar char="•"/>
            </a:pPr>
            <a:r>
              <a:rPr lang="en-US" sz="4000" dirty="0">
                <a:latin typeface="Futura Medium" panose="020B0602020204020303" pitchFamily="34" charset="-79"/>
                <a:cs typeface="Futura Medium" panose="020B0602020204020303" pitchFamily="34" charset="-79"/>
              </a:rPr>
              <a:t>List 4 geological processes that contribute to weathering of rocks</a:t>
            </a:r>
          </a:p>
          <a:p>
            <a:pPr marL="571500" indent="-571500" algn="l">
              <a:buFont typeface="Arial" panose="020B0604020202020204" pitchFamily="34" charset="0"/>
              <a:buChar char="•"/>
            </a:pPr>
            <a:r>
              <a:rPr lang="en-US" sz="4000" dirty="0">
                <a:latin typeface="Futura Medium" panose="020B0602020204020303" pitchFamily="34" charset="-79"/>
                <a:cs typeface="Futura Medium" panose="020B0602020204020303" pitchFamily="34" charset="-79"/>
              </a:rPr>
              <a:t>Define compaction</a:t>
            </a:r>
          </a:p>
          <a:p>
            <a:pPr marL="571500" indent="-571500" algn="l">
              <a:buFont typeface="Arial" panose="020B0604020202020204" pitchFamily="34" charset="0"/>
              <a:buChar char="•"/>
            </a:pPr>
            <a:r>
              <a:rPr lang="en-US" sz="4000" dirty="0">
                <a:latin typeface="Futura Medium" panose="020B0602020204020303" pitchFamily="34" charset="-79"/>
                <a:cs typeface="Futura Medium" panose="020B0602020204020303" pitchFamily="34" charset="-79"/>
              </a:rPr>
              <a:t>Define cementation</a:t>
            </a:r>
          </a:p>
          <a:p>
            <a:pPr marL="571500" indent="-571500" algn="l">
              <a:buFont typeface="Arial" panose="020B0604020202020204" pitchFamily="34" charset="0"/>
              <a:buChar char="•"/>
            </a:pPr>
            <a:r>
              <a:rPr lang="en-US" sz="4000" dirty="0">
                <a:latin typeface="Futura Medium" panose="020B0602020204020303" pitchFamily="34" charset="-79"/>
                <a:cs typeface="Futura Medium" panose="020B0602020204020303" pitchFamily="34" charset="-79"/>
              </a:rPr>
              <a:t>What are Clastic rocks?</a:t>
            </a:r>
          </a:p>
          <a:p>
            <a:pPr algn="l"/>
            <a:r>
              <a:rPr lang="en-US" sz="4000" dirty="0">
                <a:latin typeface="Futura Medium" panose="020B0602020204020303" pitchFamily="34" charset="-79"/>
                <a:cs typeface="Futura Medium" panose="020B0602020204020303" pitchFamily="34" charset="-79"/>
              </a:rPr>
              <a:t>	Give examples</a:t>
            </a:r>
          </a:p>
        </p:txBody>
      </p:sp>
    </p:spTree>
    <p:extLst>
      <p:ext uri="{BB962C8B-B14F-4D97-AF65-F5344CB8AC3E}">
        <p14:creationId xmlns:p14="http://schemas.microsoft.com/office/powerpoint/2010/main" val="3464835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474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F3F57-B504-A941-8AA4-A01769039B48}"/>
              </a:ext>
            </a:extLst>
          </p:cNvPr>
          <p:cNvSpPr txBox="1"/>
          <p:nvPr/>
        </p:nvSpPr>
        <p:spPr>
          <a:xfrm>
            <a:off x="1304144" y="1034321"/>
            <a:ext cx="7914807" cy="4497049"/>
          </a:xfrm>
          <a:prstGeom prst="rect">
            <a:avLst/>
          </a:prstGeom>
          <a:noFill/>
          <a:ln>
            <a:noFill/>
          </a:ln>
        </p:spPr>
        <p:txBody>
          <a:bodyPr wrap="square" rtlCol="0" anchor="t" anchorCtr="0">
            <a:normAutofit/>
          </a:bodyPr>
          <a:lstStyle/>
          <a:p>
            <a:pPr algn="l"/>
            <a:r>
              <a:rPr lang="en-US" sz="4000" dirty="0">
                <a:latin typeface="Futura Medium" panose="020B0602020204020303" pitchFamily="34" charset="-79"/>
                <a:cs typeface="Futura Medium" panose="020B0602020204020303" pitchFamily="34" charset="-79"/>
              </a:rPr>
              <a:t>Wash your hands</a:t>
            </a:r>
          </a:p>
        </p:txBody>
      </p:sp>
    </p:spTree>
    <p:extLst>
      <p:ext uri="{BB962C8B-B14F-4D97-AF65-F5344CB8AC3E}">
        <p14:creationId xmlns:p14="http://schemas.microsoft.com/office/powerpoint/2010/main" val="3307072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EF7539-741E-B349-B51C-83EF903EC1D0}"/>
              </a:ext>
            </a:extLst>
          </p:cNvPr>
          <p:cNvSpPr>
            <a:spLocks noGrp="1"/>
          </p:cNvSpPr>
          <p:nvPr>
            <p:ph type="body" sz="quarter" idx="10"/>
          </p:nvPr>
        </p:nvSpPr>
        <p:spPr/>
        <p:txBody>
          <a:bodyPr/>
          <a:lstStyle/>
          <a:p>
            <a:r>
              <a:rPr lang="en-US" dirty="0"/>
              <a:t>Create your own </a:t>
            </a:r>
          </a:p>
          <a:p>
            <a:r>
              <a:rPr lang="en-US" dirty="0"/>
              <a:t>Sedimentary </a:t>
            </a:r>
            <a:r>
              <a:rPr lang="en-US" dirty="0" err="1"/>
              <a:t>Lolly</a:t>
            </a:r>
            <a:r>
              <a:rPr lang="en-US" dirty="0"/>
              <a:t> Rock </a:t>
            </a:r>
          </a:p>
        </p:txBody>
      </p:sp>
    </p:spTree>
    <p:extLst>
      <p:ext uri="{BB962C8B-B14F-4D97-AF65-F5344CB8AC3E}">
        <p14:creationId xmlns:p14="http://schemas.microsoft.com/office/powerpoint/2010/main" val="2149054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5426" y="503465"/>
            <a:ext cx="10705024" cy="5897335"/>
          </a:xfrm>
          <a:prstGeom prst="rect">
            <a:avLst/>
          </a:prstGeom>
          <a:noFill/>
          <a:ln>
            <a:noFill/>
          </a:ln>
        </p:spPr>
        <p:txBody>
          <a:bodyPr wrap="square" rtlCol="0" anchor="t" anchorCtr="0">
            <a:normAutofit fontScale="85000" lnSpcReduction="20000"/>
          </a:bodyPr>
          <a:lstStyle/>
          <a:p>
            <a:r>
              <a:rPr lang="en-US" sz="4600" dirty="0">
                <a:solidFill>
                  <a:srgbClr val="23566C"/>
                </a:solidFill>
                <a:latin typeface="OpenDyslexic" charset="0"/>
                <a:ea typeface="OpenDyslexic" charset="0"/>
                <a:cs typeface="OpenDyslexic" charset="0"/>
              </a:rPr>
              <a:t>We use physical __________ to help identify minerals.</a:t>
            </a:r>
          </a:p>
          <a:p>
            <a:pPr marL="685800" indent="-685800">
              <a:buFont typeface="Arial" charset="0"/>
              <a:buChar char="•"/>
            </a:pPr>
            <a:endParaRPr lang="en-US" sz="4600" dirty="0">
              <a:solidFill>
                <a:srgbClr val="23566C"/>
              </a:solidFill>
              <a:latin typeface="OpenDyslexic" charset="0"/>
              <a:ea typeface="OpenDyslexic" charset="0"/>
              <a:cs typeface="OpenDyslexic" charset="0"/>
            </a:endParaRPr>
          </a:p>
          <a:p>
            <a:pPr marL="685800" indent="-685800">
              <a:buFont typeface="Arial" charset="0"/>
              <a:buChar char="•"/>
            </a:pPr>
            <a:r>
              <a:rPr lang="en-US" sz="4600" dirty="0">
                <a:solidFill>
                  <a:srgbClr val="23566C"/>
                </a:solidFill>
                <a:latin typeface="OpenDyslexic" charset="0"/>
                <a:ea typeface="OpenDyslexic" charset="0"/>
                <a:cs typeface="OpenDyslexic" charset="0"/>
              </a:rPr>
              <a:t>______ is the colour of a powdered mineral</a:t>
            </a:r>
          </a:p>
          <a:p>
            <a:pPr marL="685800" indent="-685800">
              <a:buFont typeface="Arial" charset="0"/>
              <a:buChar char="•"/>
            </a:pPr>
            <a:r>
              <a:rPr lang="en-US" sz="4600" dirty="0">
                <a:solidFill>
                  <a:srgbClr val="23566C"/>
                </a:solidFill>
                <a:latin typeface="OpenDyslexic" charset="0"/>
                <a:ea typeface="OpenDyslexic" charset="0"/>
                <a:cs typeface="OpenDyslexic" charset="0"/>
              </a:rPr>
              <a:t>______ describes how light interacts with the surface of the mineral</a:t>
            </a:r>
          </a:p>
          <a:p>
            <a:pPr marL="685800" indent="-685800">
              <a:buFont typeface="Arial" charset="0"/>
              <a:buChar char="•"/>
            </a:pPr>
            <a:r>
              <a:rPr lang="en-US" sz="4600" dirty="0">
                <a:solidFill>
                  <a:srgbClr val="23566C"/>
                </a:solidFill>
                <a:latin typeface="OpenDyslexic" charset="0"/>
                <a:ea typeface="OpenDyslexic" charset="0"/>
                <a:cs typeface="OpenDyslexic" charset="0"/>
              </a:rPr>
              <a:t>________ or ________ describes how a mineral breaks</a:t>
            </a:r>
          </a:p>
          <a:p>
            <a:pPr marL="685800" indent="-685800">
              <a:buFont typeface="Arial" charset="0"/>
              <a:buChar char="•"/>
            </a:pPr>
            <a:r>
              <a:rPr lang="en-US" sz="4600" dirty="0">
                <a:solidFill>
                  <a:srgbClr val="23566C"/>
                </a:solidFill>
                <a:latin typeface="OpenDyslexic" charset="0"/>
                <a:ea typeface="OpenDyslexic" charset="0"/>
                <a:cs typeface="OpenDyslexic" charset="0"/>
              </a:rPr>
              <a:t>______ is a useful way to identify some minerals, but can unreliable</a:t>
            </a:r>
            <a:endParaRPr lang="en-US" sz="4000" dirty="0">
              <a:solidFill>
                <a:srgbClr val="23566C"/>
              </a:solidFill>
              <a:latin typeface="OpenDyslexic" charset="0"/>
              <a:ea typeface="OpenDyslexic" charset="0"/>
              <a:cs typeface="OpenDyslexic" charset="0"/>
            </a:endParaRPr>
          </a:p>
          <a:p>
            <a:pPr algn="l"/>
            <a:r>
              <a:rPr lang="en-US" sz="4000" dirty="0">
                <a:solidFill>
                  <a:srgbClr val="23566C"/>
                </a:solidFill>
                <a:latin typeface="OpenDyslexic" charset="0"/>
                <a:ea typeface="OpenDyslexic" charset="0"/>
                <a:cs typeface="OpenDyslexic" charset="0"/>
              </a:rPr>
              <a:t> </a:t>
            </a:r>
          </a:p>
          <a:p>
            <a:pPr algn="l"/>
            <a:endParaRPr lang="en-US" sz="4000" dirty="0">
              <a:solidFill>
                <a:srgbClr val="23566C"/>
              </a:solidFill>
              <a:latin typeface="OpenDyslexic" charset="0"/>
              <a:ea typeface="OpenDyslexic" charset="0"/>
              <a:cs typeface="OpenDyslexic" charset="0"/>
            </a:endParaRPr>
          </a:p>
        </p:txBody>
      </p:sp>
    </p:spTree>
    <p:extLst>
      <p:ext uri="{BB962C8B-B14F-4D97-AF65-F5344CB8AC3E}">
        <p14:creationId xmlns:p14="http://schemas.microsoft.com/office/powerpoint/2010/main" val="1193205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5CCAA-12D8-8348-A353-E2BBF49DCEF5}"/>
              </a:ext>
            </a:extLst>
          </p:cNvPr>
          <p:cNvSpPr txBox="1"/>
          <p:nvPr/>
        </p:nvSpPr>
        <p:spPr>
          <a:xfrm>
            <a:off x="622300" y="571500"/>
            <a:ext cx="10299700" cy="6057900"/>
          </a:xfrm>
          <a:prstGeom prst="rect">
            <a:avLst/>
          </a:prstGeom>
          <a:noFill/>
          <a:ln>
            <a:noFill/>
          </a:ln>
        </p:spPr>
        <p:txBody>
          <a:bodyPr wrap="square" rtlCol="0" anchor="t" anchorCtr="0">
            <a:normAutofit lnSpcReduction="10000"/>
          </a:bodyPr>
          <a:lstStyle/>
          <a:p>
            <a:pPr algn="l"/>
            <a:r>
              <a:rPr lang="en-US" sz="2800" dirty="0">
                <a:latin typeface="Futura Medium" panose="020B0602020204020303" pitchFamily="34" charset="-79"/>
                <a:cs typeface="Futura Medium" panose="020B0602020204020303" pitchFamily="34" charset="-79"/>
              </a:rPr>
              <a:t>First, wash your hands</a:t>
            </a:r>
          </a:p>
          <a:p>
            <a:pPr algn="l"/>
            <a:r>
              <a:rPr lang="en-US" sz="2800" dirty="0">
                <a:latin typeface="Futura Medium" panose="020B0602020204020303" pitchFamily="34" charset="-79"/>
                <a:cs typeface="Futura Medium" panose="020B0602020204020303" pitchFamily="34" charset="-79"/>
              </a:rPr>
              <a:t>Then put your name on your </a:t>
            </a:r>
            <a:r>
              <a:rPr lang="en-US" sz="2800" dirty="0" err="1">
                <a:latin typeface="Futura Medium" panose="020B0602020204020303" pitchFamily="34" charset="-79"/>
                <a:cs typeface="Futura Medium" panose="020B0602020204020303" pitchFamily="34" charset="-79"/>
              </a:rPr>
              <a:t>lolly</a:t>
            </a:r>
            <a:r>
              <a:rPr lang="en-US" sz="2800" dirty="0">
                <a:latin typeface="Futura Medium" panose="020B0602020204020303" pitchFamily="34" charset="-79"/>
                <a:cs typeface="Futura Medium" panose="020B0602020204020303" pitchFamily="34" charset="-79"/>
              </a:rPr>
              <a:t> cake paper patty </a:t>
            </a:r>
          </a:p>
          <a:p>
            <a:pPr algn="l"/>
            <a:endParaRPr lang="en-US" sz="2800" dirty="0">
              <a:latin typeface="Futura Medium" panose="020B0602020204020303" pitchFamily="34" charset="-79"/>
              <a:cs typeface="Futura Medium" panose="020B0602020204020303" pitchFamily="34" charset="-79"/>
            </a:endParaRPr>
          </a:p>
          <a:p>
            <a:pPr algn="l"/>
            <a:r>
              <a:rPr lang="en-US" sz="2800" dirty="0">
                <a:latin typeface="Futura Medium" panose="020B0602020204020303" pitchFamily="34" charset="-79"/>
                <a:cs typeface="Futura Medium" panose="020B0602020204020303" pitchFamily="34" charset="-79"/>
              </a:rPr>
              <a:t>You will be handed </a:t>
            </a:r>
            <a:r>
              <a:rPr lang="en-US" sz="2800" dirty="0" err="1">
                <a:latin typeface="Futura Medium" panose="020B0602020204020303" pitchFamily="34" charset="-79"/>
                <a:cs typeface="Futura Medium" panose="020B0602020204020303" pitchFamily="34" charset="-79"/>
              </a:rPr>
              <a:t>lollies</a:t>
            </a:r>
            <a:r>
              <a:rPr lang="en-US" sz="2800" dirty="0">
                <a:latin typeface="Futura Medium" panose="020B0602020204020303" pitchFamily="34" charset="-79"/>
                <a:cs typeface="Futura Medium" panose="020B0602020204020303" pitchFamily="34" charset="-79"/>
              </a:rPr>
              <a:t> that you must cut up.</a:t>
            </a:r>
          </a:p>
          <a:p>
            <a:pPr algn="l"/>
            <a:r>
              <a:rPr lang="en-US" sz="2800" dirty="0">
                <a:latin typeface="Futura Medium" panose="020B0602020204020303" pitchFamily="34" charset="-79"/>
                <a:cs typeface="Futura Medium" panose="020B0602020204020303" pitchFamily="34" charset="-79"/>
              </a:rPr>
              <a:t>Cutting the </a:t>
            </a:r>
            <a:r>
              <a:rPr lang="en-US" sz="2800" dirty="0" err="1">
                <a:latin typeface="Futura Medium" panose="020B0602020204020303" pitchFamily="34" charset="-79"/>
                <a:cs typeface="Futura Medium" panose="020B0602020204020303" pitchFamily="34" charset="-79"/>
              </a:rPr>
              <a:t>lollies</a:t>
            </a:r>
            <a:r>
              <a:rPr lang="en-US" sz="2800" dirty="0">
                <a:latin typeface="Futura Medium" panose="020B0602020204020303" pitchFamily="34" charset="-79"/>
                <a:cs typeface="Futura Medium" panose="020B0602020204020303" pitchFamily="34" charset="-79"/>
              </a:rPr>
              <a:t> is simulating what process?</a:t>
            </a:r>
          </a:p>
          <a:p>
            <a:pPr algn="l"/>
            <a:endParaRPr lang="en-US" sz="2800" dirty="0">
              <a:latin typeface="Futura Medium" panose="020B0602020204020303" pitchFamily="34" charset="-79"/>
              <a:cs typeface="Futura Medium" panose="020B0602020204020303" pitchFamily="34" charset="-79"/>
            </a:endParaRPr>
          </a:p>
          <a:p>
            <a:pPr algn="l"/>
            <a:r>
              <a:rPr lang="en-US" sz="2800" dirty="0">
                <a:latin typeface="Futura Medium" panose="020B0602020204020303" pitchFamily="34" charset="-79"/>
                <a:cs typeface="Futura Medium" panose="020B0602020204020303" pitchFamily="34" charset="-79"/>
              </a:rPr>
              <a:t>Your </a:t>
            </a:r>
            <a:r>
              <a:rPr lang="en-US" sz="2800" dirty="0" err="1">
                <a:latin typeface="Futura Medium" panose="020B0602020204020303" pitchFamily="34" charset="-79"/>
                <a:cs typeface="Futura Medium" panose="020B0602020204020303" pitchFamily="34" charset="-79"/>
              </a:rPr>
              <a:t>lollies</a:t>
            </a:r>
            <a:r>
              <a:rPr lang="en-US" sz="2800" dirty="0">
                <a:latin typeface="Futura Medium" panose="020B0602020204020303" pitchFamily="34" charset="-79"/>
                <a:cs typeface="Futura Medium" panose="020B0602020204020303" pitchFamily="34" charset="-79"/>
              </a:rPr>
              <a:t> must be laid down in layers.</a:t>
            </a:r>
          </a:p>
          <a:p>
            <a:pPr algn="l"/>
            <a:r>
              <a:rPr lang="en-US" sz="2800" dirty="0">
                <a:latin typeface="Futura Medium" panose="020B0602020204020303" pitchFamily="34" charset="-79"/>
                <a:cs typeface="Futura Medium" panose="020B0602020204020303" pitchFamily="34" charset="-79"/>
              </a:rPr>
              <a:t>Your layers are know as what?</a:t>
            </a:r>
          </a:p>
          <a:p>
            <a:pPr algn="l"/>
            <a:endParaRPr lang="en-US" sz="2800" dirty="0">
              <a:latin typeface="Futura Medium" panose="020B0602020204020303" pitchFamily="34" charset="-79"/>
              <a:cs typeface="Futura Medium" panose="020B0602020204020303" pitchFamily="34" charset="-79"/>
            </a:endParaRPr>
          </a:p>
          <a:p>
            <a:pPr algn="l"/>
            <a:r>
              <a:rPr lang="en-US" sz="2800" dirty="0">
                <a:latin typeface="Futura Medium" panose="020B0602020204020303" pitchFamily="34" charset="-79"/>
                <a:cs typeface="Futura Medium" panose="020B0602020204020303" pitchFamily="34" charset="-79"/>
              </a:rPr>
              <a:t>After EACH layer you must pour a spoonful of liquid chocolate over the layer</a:t>
            </a:r>
          </a:p>
          <a:p>
            <a:pPr algn="l"/>
            <a:r>
              <a:rPr lang="en-US" sz="2800" dirty="0">
                <a:latin typeface="Futura Medium" panose="020B0602020204020303" pitchFamily="34" charset="-79"/>
                <a:cs typeface="Futura Medium" panose="020B0602020204020303" pitchFamily="34" charset="-79"/>
              </a:rPr>
              <a:t>What does the liquid chocolate represent?</a:t>
            </a:r>
          </a:p>
          <a:p>
            <a:pPr algn="l"/>
            <a:endParaRPr lang="en-US" sz="2800" dirty="0">
              <a:latin typeface="Futura Medium" panose="020B0602020204020303" pitchFamily="34" charset="-79"/>
              <a:cs typeface="Futura Medium" panose="020B0602020204020303" pitchFamily="34" charset="-79"/>
            </a:endParaRPr>
          </a:p>
          <a:p>
            <a:pPr algn="l"/>
            <a:r>
              <a:rPr lang="en-US" sz="2800" dirty="0">
                <a:latin typeface="Futura Medium" panose="020B0602020204020303" pitchFamily="34" charset="-79"/>
                <a:cs typeface="Futura Medium" panose="020B0602020204020303" pitchFamily="34" charset="-79"/>
              </a:rPr>
              <a:t>Any questions</a:t>
            </a:r>
          </a:p>
        </p:txBody>
      </p:sp>
    </p:spTree>
    <p:extLst>
      <p:ext uri="{BB962C8B-B14F-4D97-AF65-F5344CB8AC3E}">
        <p14:creationId xmlns:p14="http://schemas.microsoft.com/office/powerpoint/2010/main" val="179630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5426" y="293915"/>
            <a:ext cx="11143174" cy="1149651"/>
          </a:xfrm>
          <a:prstGeom prst="rect">
            <a:avLst/>
          </a:prstGeom>
          <a:noFill/>
          <a:ln>
            <a:noFill/>
          </a:ln>
        </p:spPr>
        <p:txBody>
          <a:bodyPr wrap="square" rtlCol="0" anchor="t" anchorCtr="0">
            <a:normAutofit lnSpcReduction="10000"/>
          </a:bodyPr>
          <a:lstStyle/>
          <a:p>
            <a:r>
              <a:rPr lang="en-US" sz="3600" dirty="0">
                <a:solidFill>
                  <a:srgbClr val="23566C"/>
                </a:solidFill>
                <a:latin typeface="OpenDyslexic" charset="0"/>
                <a:ea typeface="OpenDyslexic" charset="0"/>
                <a:cs typeface="OpenDyslexic" charset="0"/>
              </a:rPr>
              <a:t>____ ________ _____ allows us to compare the hardness of minerals.</a:t>
            </a:r>
          </a:p>
          <a:p>
            <a:endParaRPr lang="en-US" sz="3600" dirty="0">
              <a:solidFill>
                <a:srgbClr val="23566C"/>
              </a:solidFill>
              <a:latin typeface="OpenDyslexic" charset="0"/>
              <a:ea typeface="OpenDyslexic" charset="0"/>
              <a:cs typeface="OpenDyslexic" charset="0"/>
            </a:endParaRPr>
          </a:p>
          <a:p>
            <a:endParaRPr lang="en-US" sz="2800" dirty="0">
              <a:solidFill>
                <a:srgbClr val="23566C"/>
              </a:solidFill>
              <a:latin typeface="OpenDyslexic" charset="0"/>
              <a:ea typeface="OpenDyslexic" charset="0"/>
              <a:cs typeface="OpenDyslexic" charset="0"/>
            </a:endParaRPr>
          </a:p>
          <a:p>
            <a:pPr algn="l"/>
            <a:endParaRPr lang="en-US" sz="3600" dirty="0">
              <a:solidFill>
                <a:srgbClr val="23566C"/>
              </a:solidFill>
              <a:latin typeface="OpenDyslexic" charset="0"/>
              <a:ea typeface="OpenDyslexic" charset="0"/>
              <a:cs typeface="OpenDyslexic"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138552726"/>
              </p:ext>
            </p:extLst>
          </p:nvPr>
        </p:nvGraphicFramePr>
        <p:xfrm>
          <a:off x="737138" y="1443566"/>
          <a:ext cx="5644612" cy="5128684"/>
        </p:xfrm>
        <a:graphic>
          <a:graphicData uri="http://schemas.openxmlformats.org/drawingml/2006/table">
            <a:tbl>
              <a:tblPr firstRow="1" bandRow="1">
                <a:tableStyleId>{5C22544A-7EE6-4342-B048-85BDC9FD1C3A}</a:tableStyleId>
              </a:tblPr>
              <a:tblGrid>
                <a:gridCol w="1583070">
                  <a:extLst>
                    <a:ext uri="{9D8B030D-6E8A-4147-A177-3AD203B41FA5}">
                      <a16:colId xmlns:a16="http://schemas.microsoft.com/office/drawing/2014/main" val="20000"/>
                    </a:ext>
                  </a:extLst>
                </a:gridCol>
                <a:gridCol w="4061542">
                  <a:extLst>
                    <a:ext uri="{9D8B030D-6E8A-4147-A177-3AD203B41FA5}">
                      <a16:colId xmlns:a16="http://schemas.microsoft.com/office/drawing/2014/main" val="20001"/>
                    </a:ext>
                  </a:extLst>
                </a:gridCol>
              </a:tblGrid>
              <a:tr h="466244">
                <a:tc>
                  <a:txBody>
                    <a:bodyPr/>
                    <a:lstStyle/>
                    <a:p>
                      <a:r>
                        <a:rPr lang="en-US" dirty="0">
                          <a:latin typeface="OpenDyslexic" charset="0"/>
                          <a:ea typeface="OpenDyslexic" charset="0"/>
                          <a:cs typeface="OpenDyslexic" charset="0"/>
                        </a:rPr>
                        <a:t>Hardness</a:t>
                      </a:r>
                    </a:p>
                  </a:txBody>
                  <a:tcPr/>
                </a:tc>
                <a:tc>
                  <a:txBody>
                    <a:bodyPr/>
                    <a:lstStyle/>
                    <a:p>
                      <a:r>
                        <a:rPr lang="en-US" dirty="0">
                          <a:latin typeface="OpenDyslexic" charset="0"/>
                          <a:ea typeface="OpenDyslexic" charset="0"/>
                          <a:cs typeface="OpenDyslexic" charset="0"/>
                        </a:rPr>
                        <a:t>Mineral</a:t>
                      </a:r>
                    </a:p>
                  </a:txBody>
                  <a:tcPr/>
                </a:tc>
                <a:extLst>
                  <a:ext uri="{0D108BD9-81ED-4DB2-BD59-A6C34878D82A}">
                    <a16:rowId xmlns:a16="http://schemas.microsoft.com/office/drawing/2014/main" val="10000"/>
                  </a:ext>
                </a:extLst>
              </a:tr>
              <a:tr h="466244">
                <a:tc>
                  <a:txBody>
                    <a:bodyPr/>
                    <a:lstStyle/>
                    <a:p>
                      <a:pPr algn="ctr"/>
                      <a:r>
                        <a:rPr lang="en-US" dirty="0">
                          <a:solidFill>
                            <a:srgbClr val="002060"/>
                          </a:solidFill>
                          <a:latin typeface="OpenDyslexic" charset="0"/>
                          <a:ea typeface="OpenDyslexic" charset="0"/>
                          <a:cs typeface="OpenDyslexic" charset="0"/>
                        </a:rPr>
                        <a:t>1</a:t>
                      </a:r>
                    </a:p>
                  </a:txBody>
                  <a:tcPr/>
                </a:tc>
                <a:tc>
                  <a:txBody>
                    <a:bodyPr/>
                    <a:lstStyle/>
                    <a:p>
                      <a:endParaRPr lang="en-US" dirty="0">
                        <a:solidFill>
                          <a:srgbClr val="002060"/>
                        </a:solidFill>
                        <a:latin typeface="OpenDyslexic" charset="0"/>
                        <a:ea typeface="OpenDyslexic" charset="0"/>
                        <a:cs typeface="OpenDyslexic" charset="0"/>
                      </a:endParaRPr>
                    </a:p>
                  </a:txBody>
                  <a:tcPr/>
                </a:tc>
                <a:extLst>
                  <a:ext uri="{0D108BD9-81ED-4DB2-BD59-A6C34878D82A}">
                    <a16:rowId xmlns:a16="http://schemas.microsoft.com/office/drawing/2014/main" val="10001"/>
                  </a:ext>
                </a:extLst>
              </a:tr>
              <a:tr h="466244">
                <a:tc>
                  <a:txBody>
                    <a:bodyPr/>
                    <a:lstStyle/>
                    <a:p>
                      <a:pPr algn="ctr"/>
                      <a:r>
                        <a:rPr lang="en-US" dirty="0">
                          <a:solidFill>
                            <a:srgbClr val="002060"/>
                          </a:solidFill>
                          <a:latin typeface="OpenDyslexic" charset="0"/>
                          <a:ea typeface="OpenDyslexic" charset="0"/>
                          <a:cs typeface="OpenDyslexic" charset="0"/>
                        </a:rPr>
                        <a:t>2</a:t>
                      </a:r>
                    </a:p>
                  </a:txBody>
                  <a:tcPr/>
                </a:tc>
                <a:tc>
                  <a:txBody>
                    <a:bodyPr/>
                    <a:lstStyle/>
                    <a:p>
                      <a:endParaRPr lang="en-US" dirty="0">
                        <a:solidFill>
                          <a:srgbClr val="002060"/>
                        </a:solidFill>
                        <a:latin typeface="OpenDyslexic" charset="0"/>
                        <a:ea typeface="OpenDyslexic" charset="0"/>
                        <a:cs typeface="OpenDyslexic" charset="0"/>
                      </a:endParaRPr>
                    </a:p>
                  </a:txBody>
                  <a:tcPr/>
                </a:tc>
                <a:extLst>
                  <a:ext uri="{0D108BD9-81ED-4DB2-BD59-A6C34878D82A}">
                    <a16:rowId xmlns:a16="http://schemas.microsoft.com/office/drawing/2014/main" val="10002"/>
                  </a:ext>
                </a:extLst>
              </a:tr>
              <a:tr h="466244">
                <a:tc>
                  <a:txBody>
                    <a:bodyPr/>
                    <a:lstStyle/>
                    <a:p>
                      <a:pPr algn="ctr"/>
                      <a:r>
                        <a:rPr lang="en-US" dirty="0">
                          <a:solidFill>
                            <a:srgbClr val="002060"/>
                          </a:solidFill>
                          <a:latin typeface="OpenDyslexic" charset="0"/>
                          <a:ea typeface="OpenDyslexic" charset="0"/>
                          <a:cs typeface="OpenDyslexic" charset="0"/>
                        </a:rPr>
                        <a:t>3</a:t>
                      </a:r>
                    </a:p>
                  </a:txBody>
                  <a:tcPr/>
                </a:tc>
                <a:tc>
                  <a:txBody>
                    <a:bodyPr/>
                    <a:lstStyle/>
                    <a:p>
                      <a:endParaRPr lang="en-US" dirty="0">
                        <a:solidFill>
                          <a:srgbClr val="002060"/>
                        </a:solidFill>
                        <a:latin typeface="OpenDyslexic" charset="0"/>
                        <a:ea typeface="OpenDyslexic" charset="0"/>
                        <a:cs typeface="OpenDyslexic" charset="0"/>
                      </a:endParaRPr>
                    </a:p>
                  </a:txBody>
                  <a:tcPr/>
                </a:tc>
                <a:extLst>
                  <a:ext uri="{0D108BD9-81ED-4DB2-BD59-A6C34878D82A}">
                    <a16:rowId xmlns:a16="http://schemas.microsoft.com/office/drawing/2014/main" val="10003"/>
                  </a:ext>
                </a:extLst>
              </a:tr>
              <a:tr h="466244">
                <a:tc>
                  <a:txBody>
                    <a:bodyPr/>
                    <a:lstStyle/>
                    <a:p>
                      <a:pPr algn="ctr"/>
                      <a:r>
                        <a:rPr lang="en-US" dirty="0">
                          <a:solidFill>
                            <a:srgbClr val="002060"/>
                          </a:solidFill>
                          <a:latin typeface="OpenDyslexic" charset="0"/>
                          <a:ea typeface="OpenDyslexic" charset="0"/>
                          <a:cs typeface="OpenDyslexic" charset="0"/>
                        </a:rPr>
                        <a:t>4</a:t>
                      </a:r>
                    </a:p>
                  </a:txBody>
                  <a:tcPr/>
                </a:tc>
                <a:tc>
                  <a:txBody>
                    <a:bodyPr/>
                    <a:lstStyle/>
                    <a:p>
                      <a:endParaRPr lang="en-US" dirty="0">
                        <a:solidFill>
                          <a:srgbClr val="002060"/>
                        </a:solidFill>
                        <a:latin typeface="OpenDyslexic" charset="0"/>
                        <a:ea typeface="OpenDyslexic" charset="0"/>
                        <a:cs typeface="OpenDyslexic" charset="0"/>
                      </a:endParaRPr>
                    </a:p>
                  </a:txBody>
                  <a:tcPr/>
                </a:tc>
                <a:extLst>
                  <a:ext uri="{0D108BD9-81ED-4DB2-BD59-A6C34878D82A}">
                    <a16:rowId xmlns:a16="http://schemas.microsoft.com/office/drawing/2014/main" val="10004"/>
                  </a:ext>
                </a:extLst>
              </a:tr>
              <a:tr h="466244">
                <a:tc>
                  <a:txBody>
                    <a:bodyPr/>
                    <a:lstStyle/>
                    <a:p>
                      <a:pPr algn="ctr"/>
                      <a:r>
                        <a:rPr lang="en-US" dirty="0">
                          <a:solidFill>
                            <a:srgbClr val="002060"/>
                          </a:solidFill>
                          <a:latin typeface="OpenDyslexic" charset="0"/>
                          <a:ea typeface="OpenDyslexic" charset="0"/>
                          <a:cs typeface="OpenDyslexic" charset="0"/>
                        </a:rPr>
                        <a:t>5</a:t>
                      </a:r>
                    </a:p>
                  </a:txBody>
                  <a:tcPr/>
                </a:tc>
                <a:tc>
                  <a:txBody>
                    <a:bodyPr/>
                    <a:lstStyle/>
                    <a:p>
                      <a:endParaRPr lang="en-US" dirty="0">
                        <a:solidFill>
                          <a:srgbClr val="002060"/>
                        </a:solidFill>
                        <a:latin typeface="OpenDyslexic" charset="0"/>
                        <a:ea typeface="OpenDyslexic" charset="0"/>
                        <a:cs typeface="OpenDyslexic" charset="0"/>
                      </a:endParaRPr>
                    </a:p>
                  </a:txBody>
                  <a:tcPr/>
                </a:tc>
                <a:extLst>
                  <a:ext uri="{0D108BD9-81ED-4DB2-BD59-A6C34878D82A}">
                    <a16:rowId xmlns:a16="http://schemas.microsoft.com/office/drawing/2014/main" val="10005"/>
                  </a:ext>
                </a:extLst>
              </a:tr>
              <a:tr h="466244">
                <a:tc>
                  <a:txBody>
                    <a:bodyPr/>
                    <a:lstStyle/>
                    <a:p>
                      <a:pPr algn="ctr"/>
                      <a:r>
                        <a:rPr lang="en-US" dirty="0">
                          <a:solidFill>
                            <a:srgbClr val="002060"/>
                          </a:solidFill>
                          <a:latin typeface="OpenDyslexic" charset="0"/>
                          <a:ea typeface="OpenDyslexic" charset="0"/>
                          <a:cs typeface="OpenDyslexic" charset="0"/>
                        </a:rPr>
                        <a:t>6</a:t>
                      </a:r>
                    </a:p>
                  </a:txBody>
                  <a:tcPr/>
                </a:tc>
                <a:tc>
                  <a:txBody>
                    <a:bodyPr/>
                    <a:lstStyle/>
                    <a:p>
                      <a:endParaRPr lang="en-US" dirty="0">
                        <a:solidFill>
                          <a:srgbClr val="002060"/>
                        </a:solidFill>
                        <a:latin typeface="OpenDyslexic" charset="0"/>
                        <a:ea typeface="OpenDyslexic" charset="0"/>
                        <a:cs typeface="OpenDyslexic" charset="0"/>
                      </a:endParaRPr>
                    </a:p>
                  </a:txBody>
                  <a:tcPr/>
                </a:tc>
                <a:extLst>
                  <a:ext uri="{0D108BD9-81ED-4DB2-BD59-A6C34878D82A}">
                    <a16:rowId xmlns:a16="http://schemas.microsoft.com/office/drawing/2014/main" val="10006"/>
                  </a:ext>
                </a:extLst>
              </a:tr>
              <a:tr h="466244">
                <a:tc>
                  <a:txBody>
                    <a:bodyPr/>
                    <a:lstStyle/>
                    <a:p>
                      <a:pPr algn="ctr"/>
                      <a:r>
                        <a:rPr lang="en-US" dirty="0">
                          <a:solidFill>
                            <a:srgbClr val="002060"/>
                          </a:solidFill>
                          <a:latin typeface="OpenDyslexic" charset="0"/>
                          <a:ea typeface="OpenDyslexic" charset="0"/>
                          <a:cs typeface="OpenDyslexic" charset="0"/>
                        </a:rPr>
                        <a:t>7</a:t>
                      </a:r>
                    </a:p>
                  </a:txBody>
                  <a:tcPr/>
                </a:tc>
                <a:tc>
                  <a:txBody>
                    <a:bodyPr/>
                    <a:lstStyle/>
                    <a:p>
                      <a:endParaRPr lang="en-US" dirty="0">
                        <a:solidFill>
                          <a:srgbClr val="002060"/>
                        </a:solidFill>
                        <a:latin typeface="OpenDyslexic" charset="0"/>
                        <a:ea typeface="OpenDyslexic" charset="0"/>
                        <a:cs typeface="OpenDyslexic" charset="0"/>
                      </a:endParaRPr>
                    </a:p>
                  </a:txBody>
                  <a:tcPr/>
                </a:tc>
                <a:extLst>
                  <a:ext uri="{0D108BD9-81ED-4DB2-BD59-A6C34878D82A}">
                    <a16:rowId xmlns:a16="http://schemas.microsoft.com/office/drawing/2014/main" val="10007"/>
                  </a:ext>
                </a:extLst>
              </a:tr>
              <a:tr h="466244">
                <a:tc>
                  <a:txBody>
                    <a:bodyPr/>
                    <a:lstStyle/>
                    <a:p>
                      <a:pPr algn="ctr"/>
                      <a:r>
                        <a:rPr lang="en-US" dirty="0">
                          <a:solidFill>
                            <a:srgbClr val="002060"/>
                          </a:solidFill>
                          <a:latin typeface="OpenDyslexic" charset="0"/>
                          <a:ea typeface="OpenDyslexic" charset="0"/>
                          <a:cs typeface="OpenDyslexic" charset="0"/>
                        </a:rPr>
                        <a:t>8</a:t>
                      </a:r>
                    </a:p>
                  </a:txBody>
                  <a:tcPr/>
                </a:tc>
                <a:tc>
                  <a:txBody>
                    <a:bodyPr/>
                    <a:lstStyle/>
                    <a:p>
                      <a:endParaRPr lang="en-US" dirty="0">
                        <a:solidFill>
                          <a:srgbClr val="002060"/>
                        </a:solidFill>
                        <a:latin typeface="OpenDyslexic" charset="0"/>
                        <a:ea typeface="OpenDyslexic" charset="0"/>
                        <a:cs typeface="OpenDyslexic" charset="0"/>
                      </a:endParaRPr>
                    </a:p>
                  </a:txBody>
                  <a:tcPr/>
                </a:tc>
                <a:extLst>
                  <a:ext uri="{0D108BD9-81ED-4DB2-BD59-A6C34878D82A}">
                    <a16:rowId xmlns:a16="http://schemas.microsoft.com/office/drawing/2014/main" val="10008"/>
                  </a:ext>
                </a:extLst>
              </a:tr>
              <a:tr h="466244">
                <a:tc>
                  <a:txBody>
                    <a:bodyPr/>
                    <a:lstStyle/>
                    <a:p>
                      <a:pPr algn="ctr"/>
                      <a:r>
                        <a:rPr lang="en-US" dirty="0">
                          <a:solidFill>
                            <a:srgbClr val="002060"/>
                          </a:solidFill>
                          <a:latin typeface="OpenDyslexic" charset="0"/>
                          <a:ea typeface="OpenDyslexic" charset="0"/>
                          <a:cs typeface="OpenDyslexic" charset="0"/>
                        </a:rPr>
                        <a:t>9</a:t>
                      </a:r>
                    </a:p>
                  </a:txBody>
                  <a:tcPr/>
                </a:tc>
                <a:tc>
                  <a:txBody>
                    <a:bodyPr/>
                    <a:lstStyle/>
                    <a:p>
                      <a:endParaRPr lang="en-US" dirty="0">
                        <a:solidFill>
                          <a:srgbClr val="002060"/>
                        </a:solidFill>
                        <a:latin typeface="OpenDyslexic" charset="0"/>
                        <a:ea typeface="OpenDyslexic" charset="0"/>
                        <a:cs typeface="OpenDyslexic" charset="0"/>
                      </a:endParaRPr>
                    </a:p>
                  </a:txBody>
                  <a:tcPr/>
                </a:tc>
                <a:extLst>
                  <a:ext uri="{0D108BD9-81ED-4DB2-BD59-A6C34878D82A}">
                    <a16:rowId xmlns:a16="http://schemas.microsoft.com/office/drawing/2014/main" val="10009"/>
                  </a:ext>
                </a:extLst>
              </a:tr>
              <a:tr h="466244">
                <a:tc>
                  <a:txBody>
                    <a:bodyPr/>
                    <a:lstStyle/>
                    <a:p>
                      <a:pPr algn="ctr"/>
                      <a:r>
                        <a:rPr lang="en-US" dirty="0">
                          <a:solidFill>
                            <a:srgbClr val="002060"/>
                          </a:solidFill>
                          <a:latin typeface="OpenDyslexic" charset="0"/>
                          <a:ea typeface="OpenDyslexic" charset="0"/>
                          <a:cs typeface="OpenDyslexic" charset="0"/>
                        </a:rPr>
                        <a:t>10</a:t>
                      </a:r>
                    </a:p>
                  </a:txBody>
                  <a:tcPr/>
                </a:tc>
                <a:tc>
                  <a:txBody>
                    <a:bodyPr/>
                    <a:lstStyle/>
                    <a:p>
                      <a:endParaRPr lang="en-US" dirty="0">
                        <a:solidFill>
                          <a:srgbClr val="002060"/>
                        </a:solidFill>
                        <a:latin typeface="OpenDyslexic" charset="0"/>
                        <a:ea typeface="OpenDyslexic" charset="0"/>
                        <a:cs typeface="OpenDyslexic" charset="0"/>
                      </a:endParaRPr>
                    </a:p>
                  </a:txBody>
                  <a:tcPr/>
                </a:tc>
                <a:extLst>
                  <a:ext uri="{0D108BD9-81ED-4DB2-BD59-A6C34878D82A}">
                    <a16:rowId xmlns:a16="http://schemas.microsoft.com/office/drawing/2014/main" val="10010"/>
                  </a:ext>
                </a:extLst>
              </a:tr>
            </a:tbl>
          </a:graphicData>
        </a:graphic>
      </p:graphicFrame>
      <p:sp>
        <p:nvSpPr>
          <p:cNvPr id="3" name="TextBox 2"/>
          <p:cNvSpPr txBox="1"/>
          <p:nvPr/>
        </p:nvSpPr>
        <p:spPr>
          <a:xfrm>
            <a:off x="2324100" y="1962150"/>
            <a:ext cx="1657350" cy="476250"/>
          </a:xfrm>
          <a:prstGeom prst="rect">
            <a:avLst/>
          </a:prstGeom>
          <a:noFill/>
          <a:ln>
            <a:noFill/>
          </a:ln>
        </p:spPr>
        <p:txBody>
          <a:bodyPr wrap="square" rtlCol="0" anchor="t" anchorCtr="0">
            <a:normAutofit fontScale="92500" lnSpcReduction="10000"/>
          </a:bodyPr>
          <a:lstStyle/>
          <a:p>
            <a:pPr algn="l"/>
            <a:r>
              <a:rPr lang="en-US" sz="2800" dirty="0">
                <a:solidFill>
                  <a:srgbClr val="002060"/>
                </a:solidFill>
                <a:latin typeface="OpenDyslexic" charset="0"/>
                <a:ea typeface="OpenDyslexic" charset="0"/>
                <a:cs typeface="OpenDyslexic" charset="0"/>
              </a:rPr>
              <a:t>Talc</a:t>
            </a:r>
            <a:endParaRPr lang="en-US" sz="2200" dirty="0">
              <a:solidFill>
                <a:srgbClr val="002060"/>
              </a:solidFill>
              <a:latin typeface="OpenDyslexic" charset="0"/>
              <a:ea typeface="OpenDyslexic" charset="0"/>
              <a:cs typeface="OpenDyslexic" charset="0"/>
            </a:endParaRPr>
          </a:p>
        </p:txBody>
      </p:sp>
      <p:sp>
        <p:nvSpPr>
          <p:cNvPr id="5" name="TextBox 4"/>
          <p:cNvSpPr txBox="1"/>
          <p:nvPr/>
        </p:nvSpPr>
        <p:spPr>
          <a:xfrm>
            <a:off x="2324100" y="2366434"/>
            <a:ext cx="1847850" cy="518584"/>
          </a:xfrm>
          <a:prstGeom prst="rect">
            <a:avLst/>
          </a:prstGeom>
          <a:noFill/>
          <a:ln>
            <a:noFill/>
          </a:ln>
        </p:spPr>
        <p:txBody>
          <a:bodyPr wrap="square" rtlCol="0" anchor="t" anchorCtr="0">
            <a:normAutofit/>
          </a:bodyPr>
          <a:lstStyle/>
          <a:p>
            <a:pPr algn="l"/>
            <a:r>
              <a:rPr lang="en-US" sz="2600" dirty="0">
                <a:solidFill>
                  <a:srgbClr val="002060"/>
                </a:solidFill>
                <a:latin typeface="OpenDyslexic" charset="0"/>
                <a:ea typeface="OpenDyslexic" charset="0"/>
                <a:cs typeface="OpenDyslexic" charset="0"/>
              </a:rPr>
              <a:t>Gypsum</a:t>
            </a:r>
          </a:p>
        </p:txBody>
      </p:sp>
      <p:sp>
        <p:nvSpPr>
          <p:cNvPr id="6" name="TextBox 5"/>
          <p:cNvSpPr txBox="1"/>
          <p:nvPr/>
        </p:nvSpPr>
        <p:spPr>
          <a:xfrm>
            <a:off x="2324100" y="2885017"/>
            <a:ext cx="1847850" cy="703033"/>
          </a:xfrm>
          <a:prstGeom prst="rect">
            <a:avLst/>
          </a:prstGeom>
          <a:noFill/>
          <a:ln>
            <a:noFill/>
          </a:ln>
        </p:spPr>
        <p:txBody>
          <a:bodyPr wrap="square" rtlCol="0" anchor="t" anchorCtr="0">
            <a:normAutofit/>
          </a:bodyPr>
          <a:lstStyle/>
          <a:p>
            <a:pPr algn="l"/>
            <a:r>
              <a:rPr lang="en-US" sz="2600" dirty="0">
                <a:solidFill>
                  <a:srgbClr val="002060"/>
                </a:solidFill>
                <a:latin typeface="OpenDyslexic" charset="0"/>
                <a:ea typeface="OpenDyslexic" charset="0"/>
                <a:cs typeface="OpenDyslexic" charset="0"/>
              </a:rPr>
              <a:t>Calcite</a:t>
            </a:r>
          </a:p>
        </p:txBody>
      </p:sp>
      <p:sp>
        <p:nvSpPr>
          <p:cNvPr id="7" name="TextBox 6"/>
          <p:cNvSpPr txBox="1"/>
          <p:nvPr/>
        </p:nvSpPr>
        <p:spPr>
          <a:xfrm>
            <a:off x="2324100" y="3328758"/>
            <a:ext cx="1847850" cy="518584"/>
          </a:xfrm>
          <a:prstGeom prst="rect">
            <a:avLst/>
          </a:prstGeom>
          <a:noFill/>
          <a:ln>
            <a:noFill/>
          </a:ln>
        </p:spPr>
        <p:txBody>
          <a:bodyPr wrap="square" rtlCol="0" anchor="t" anchorCtr="0">
            <a:normAutofit/>
          </a:bodyPr>
          <a:lstStyle/>
          <a:p>
            <a:pPr algn="l"/>
            <a:r>
              <a:rPr lang="en-US" sz="2600" dirty="0">
                <a:solidFill>
                  <a:srgbClr val="002060"/>
                </a:solidFill>
                <a:latin typeface="OpenDyslexic" charset="0"/>
                <a:ea typeface="OpenDyslexic" charset="0"/>
                <a:cs typeface="OpenDyslexic" charset="0"/>
              </a:rPr>
              <a:t>Fluorite</a:t>
            </a:r>
          </a:p>
        </p:txBody>
      </p:sp>
      <p:sp>
        <p:nvSpPr>
          <p:cNvPr id="8" name="TextBox 7"/>
          <p:cNvSpPr txBox="1"/>
          <p:nvPr/>
        </p:nvSpPr>
        <p:spPr>
          <a:xfrm>
            <a:off x="2324100" y="3772498"/>
            <a:ext cx="1847850" cy="518584"/>
          </a:xfrm>
          <a:prstGeom prst="rect">
            <a:avLst/>
          </a:prstGeom>
          <a:noFill/>
          <a:ln>
            <a:noFill/>
          </a:ln>
        </p:spPr>
        <p:txBody>
          <a:bodyPr wrap="square" rtlCol="0" anchor="t" anchorCtr="0">
            <a:normAutofit/>
          </a:bodyPr>
          <a:lstStyle/>
          <a:p>
            <a:pPr algn="l"/>
            <a:r>
              <a:rPr lang="en-US" sz="2600" dirty="0">
                <a:solidFill>
                  <a:srgbClr val="002060"/>
                </a:solidFill>
                <a:latin typeface="OpenDyslexic" charset="0"/>
                <a:ea typeface="OpenDyslexic" charset="0"/>
                <a:cs typeface="OpenDyslexic" charset="0"/>
              </a:rPr>
              <a:t>Apatite</a:t>
            </a:r>
          </a:p>
        </p:txBody>
      </p:sp>
      <p:sp>
        <p:nvSpPr>
          <p:cNvPr id="9" name="TextBox 8"/>
          <p:cNvSpPr txBox="1"/>
          <p:nvPr/>
        </p:nvSpPr>
        <p:spPr>
          <a:xfrm>
            <a:off x="2324100" y="4257217"/>
            <a:ext cx="2190750" cy="518584"/>
          </a:xfrm>
          <a:prstGeom prst="rect">
            <a:avLst/>
          </a:prstGeom>
          <a:noFill/>
          <a:ln>
            <a:noFill/>
          </a:ln>
        </p:spPr>
        <p:txBody>
          <a:bodyPr wrap="square" rtlCol="0" anchor="t" anchorCtr="0">
            <a:normAutofit/>
          </a:bodyPr>
          <a:lstStyle/>
          <a:p>
            <a:pPr algn="l"/>
            <a:r>
              <a:rPr lang="en-US" sz="2600">
                <a:solidFill>
                  <a:srgbClr val="002060"/>
                </a:solidFill>
                <a:latin typeface="OpenDyslexic" charset="0"/>
                <a:ea typeface="OpenDyslexic" charset="0"/>
                <a:cs typeface="OpenDyslexic" charset="0"/>
              </a:rPr>
              <a:t>Orthoclase</a:t>
            </a:r>
            <a:endParaRPr lang="en-US" sz="2600" dirty="0">
              <a:solidFill>
                <a:srgbClr val="002060"/>
              </a:solidFill>
              <a:latin typeface="OpenDyslexic" charset="0"/>
              <a:ea typeface="OpenDyslexic" charset="0"/>
              <a:cs typeface="OpenDyslexic" charset="0"/>
            </a:endParaRPr>
          </a:p>
        </p:txBody>
      </p:sp>
      <p:sp>
        <p:nvSpPr>
          <p:cNvPr id="10" name="TextBox 9"/>
          <p:cNvSpPr txBox="1"/>
          <p:nvPr/>
        </p:nvSpPr>
        <p:spPr>
          <a:xfrm>
            <a:off x="2324100" y="4695367"/>
            <a:ext cx="1847850" cy="518584"/>
          </a:xfrm>
          <a:prstGeom prst="rect">
            <a:avLst/>
          </a:prstGeom>
          <a:noFill/>
          <a:ln>
            <a:noFill/>
          </a:ln>
        </p:spPr>
        <p:txBody>
          <a:bodyPr wrap="square" rtlCol="0" anchor="t" anchorCtr="0">
            <a:normAutofit/>
          </a:bodyPr>
          <a:lstStyle/>
          <a:p>
            <a:pPr algn="l"/>
            <a:r>
              <a:rPr lang="en-US" sz="2600">
                <a:solidFill>
                  <a:srgbClr val="002060"/>
                </a:solidFill>
                <a:latin typeface="OpenDyslexic" charset="0"/>
                <a:ea typeface="OpenDyslexic" charset="0"/>
                <a:cs typeface="OpenDyslexic" charset="0"/>
              </a:rPr>
              <a:t>Quartz</a:t>
            </a:r>
            <a:endParaRPr lang="en-US" sz="2600" dirty="0">
              <a:solidFill>
                <a:srgbClr val="002060"/>
              </a:solidFill>
              <a:latin typeface="OpenDyslexic" charset="0"/>
              <a:ea typeface="OpenDyslexic" charset="0"/>
              <a:cs typeface="OpenDyslexic" charset="0"/>
            </a:endParaRPr>
          </a:p>
        </p:txBody>
      </p:sp>
      <p:sp>
        <p:nvSpPr>
          <p:cNvPr id="11" name="TextBox 10"/>
          <p:cNvSpPr txBox="1"/>
          <p:nvPr/>
        </p:nvSpPr>
        <p:spPr>
          <a:xfrm>
            <a:off x="2324100" y="5160887"/>
            <a:ext cx="1847850" cy="518584"/>
          </a:xfrm>
          <a:prstGeom prst="rect">
            <a:avLst/>
          </a:prstGeom>
          <a:noFill/>
          <a:ln>
            <a:noFill/>
          </a:ln>
        </p:spPr>
        <p:txBody>
          <a:bodyPr wrap="square" rtlCol="0" anchor="t" anchorCtr="0">
            <a:normAutofit/>
          </a:bodyPr>
          <a:lstStyle/>
          <a:p>
            <a:pPr algn="l"/>
            <a:r>
              <a:rPr lang="en-US" sz="2600" dirty="0">
                <a:solidFill>
                  <a:srgbClr val="002060"/>
                </a:solidFill>
                <a:latin typeface="OpenDyslexic" charset="0"/>
                <a:ea typeface="OpenDyslexic" charset="0"/>
                <a:cs typeface="OpenDyslexic" charset="0"/>
              </a:rPr>
              <a:t>Topaz</a:t>
            </a:r>
          </a:p>
        </p:txBody>
      </p:sp>
      <p:sp>
        <p:nvSpPr>
          <p:cNvPr id="12" name="TextBox 11"/>
          <p:cNvSpPr txBox="1"/>
          <p:nvPr/>
        </p:nvSpPr>
        <p:spPr>
          <a:xfrm>
            <a:off x="2324100" y="5625181"/>
            <a:ext cx="2190750" cy="518584"/>
          </a:xfrm>
          <a:prstGeom prst="rect">
            <a:avLst/>
          </a:prstGeom>
          <a:noFill/>
          <a:ln>
            <a:noFill/>
          </a:ln>
        </p:spPr>
        <p:txBody>
          <a:bodyPr wrap="square" rtlCol="0" anchor="t" anchorCtr="0">
            <a:normAutofit/>
          </a:bodyPr>
          <a:lstStyle/>
          <a:p>
            <a:pPr algn="l"/>
            <a:r>
              <a:rPr lang="en-US" sz="2600">
                <a:solidFill>
                  <a:srgbClr val="002060"/>
                </a:solidFill>
                <a:latin typeface="OpenDyslexic" charset="0"/>
                <a:ea typeface="OpenDyslexic" charset="0"/>
                <a:cs typeface="OpenDyslexic" charset="0"/>
              </a:rPr>
              <a:t>Corundum</a:t>
            </a:r>
            <a:endParaRPr lang="en-US" sz="2600" dirty="0">
              <a:solidFill>
                <a:srgbClr val="002060"/>
              </a:solidFill>
              <a:latin typeface="OpenDyslexic" charset="0"/>
              <a:ea typeface="OpenDyslexic" charset="0"/>
              <a:cs typeface="OpenDyslexic" charset="0"/>
            </a:endParaRPr>
          </a:p>
        </p:txBody>
      </p:sp>
      <p:sp>
        <p:nvSpPr>
          <p:cNvPr id="13" name="TextBox 12"/>
          <p:cNvSpPr txBox="1"/>
          <p:nvPr/>
        </p:nvSpPr>
        <p:spPr>
          <a:xfrm>
            <a:off x="2324100" y="6143765"/>
            <a:ext cx="1847850" cy="518584"/>
          </a:xfrm>
          <a:prstGeom prst="rect">
            <a:avLst/>
          </a:prstGeom>
          <a:noFill/>
          <a:ln>
            <a:noFill/>
          </a:ln>
        </p:spPr>
        <p:txBody>
          <a:bodyPr wrap="square" rtlCol="0" anchor="t" anchorCtr="0">
            <a:normAutofit/>
          </a:bodyPr>
          <a:lstStyle/>
          <a:p>
            <a:pPr algn="l"/>
            <a:r>
              <a:rPr lang="en-US" sz="2600" dirty="0">
                <a:solidFill>
                  <a:srgbClr val="002060"/>
                </a:solidFill>
                <a:latin typeface="OpenDyslexic" charset="0"/>
                <a:ea typeface="OpenDyslexic" charset="0"/>
                <a:cs typeface="OpenDyslexic" charset="0"/>
              </a:rPr>
              <a:t>Diamond</a:t>
            </a:r>
          </a:p>
        </p:txBody>
      </p:sp>
    </p:spTree>
    <p:extLst>
      <p:ext uri="{BB962C8B-B14F-4D97-AF65-F5344CB8AC3E}">
        <p14:creationId xmlns:p14="http://schemas.microsoft.com/office/powerpoint/2010/main" val="43338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3526" y="1532165"/>
            <a:ext cx="10705024" cy="5897335"/>
          </a:xfrm>
          <a:prstGeom prst="rect">
            <a:avLst/>
          </a:prstGeom>
          <a:noFill/>
          <a:ln>
            <a:noFill/>
          </a:ln>
        </p:spPr>
        <p:txBody>
          <a:bodyPr wrap="square" rtlCol="0" anchor="t" anchorCtr="0">
            <a:normAutofit/>
          </a:bodyPr>
          <a:lstStyle/>
          <a:p>
            <a:r>
              <a:rPr lang="en-US" sz="4600" dirty="0">
                <a:solidFill>
                  <a:srgbClr val="23566C"/>
                </a:solidFill>
                <a:latin typeface="OpenDyslexic" charset="0"/>
                <a:ea typeface="OpenDyslexic" charset="0"/>
                <a:cs typeface="OpenDyslexic" charset="0"/>
              </a:rPr>
              <a:t>The appearance of an igneous rock is determined by:</a:t>
            </a:r>
          </a:p>
          <a:p>
            <a:pPr marL="571500" indent="-571500">
              <a:buFont typeface="Arial" charset="0"/>
              <a:buChar char="•"/>
            </a:pPr>
            <a:r>
              <a:rPr lang="en-US" sz="4600" dirty="0">
                <a:solidFill>
                  <a:srgbClr val="23566C"/>
                </a:solidFill>
                <a:latin typeface="OpenDyslexic" charset="0"/>
                <a:ea typeface="OpenDyslexic" charset="0"/>
                <a:cs typeface="OpenDyslexic" charset="0"/>
              </a:rPr>
              <a:t>How fast or slow it _____</a:t>
            </a:r>
          </a:p>
          <a:p>
            <a:pPr marL="571500" indent="-571500">
              <a:buFont typeface="Arial" charset="0"/>
              <a:buChar char="•"/>
            </a:pPr>
            <a:r>
              <a:rPr lang="en-US" sz="4600" dirty="0">
                <a:solidFill>
                  <a:srgbClr val="23566C"/>
                </a:solidFill>
                <a:latin typeface="OpenDyslexic" charset="0"/>
                <a:ea typeface="OpenDyslexic" charset="0"/>
                <a:cs typeface="OpenDyslexic" charset="0"/>
              </a:rPr>
              <a:t>Which ________ make it up</a:t>
            </a:r>
            <a:endParaRPr lang="en-US" sz="4000" dirty="0">
              <a:solidFill>
                <a:srgbClr val="23566C"/>
              </a:solidFill>
              <a:latin typeface="OpenDyslexic" charset="0"/>
              <a:ea typeface="OpenDyslexic" charset="0"/>
              <a:cs typeface="OpenDyslexic" charset="0"/>
            </a:endParaRPr>
          </a:p>
          <a:p>
            <a:pPr algn="l"/>
            <a:r>
              <a:rPr lang="en-US" sz="4000" dirty="0">
                <a:solidFill>
                  <a:srgbClr val="23566C"/>
                </a:solidFill>
                <a:latin typeface="OpenDyslexic" charset="0"/>
                <a:ea typeface="OpenDyslexic" charset="0"/>
                <a:cs typeface="OpenDyslexic" charset="0"/>
              </a:rPr>
              <a:t> </a:t>
            </a:r>
          </a:p>
          <a:p>
            <a:pPr algn="l"/>
            <a:endParaRPr lang="en-US" sz="4000" dirty="0">
              <a:solidFill>
                <a:srgbClr val="23566C"/>
              </a:solidFill>
              <a:latin typeface="OpenDyslexic" charset="0"/>
              <a:ea typeface="OpenDyslexic" charset="0"/>
              <a:cs typeface="OpenDyslexic" charset="0"/>
            </a:endParaRPr>
          </a:p>
        </p:txBody>
      </p:sp>
    </p:spTree>
    <p:extLst>
      <p:ext uri="{BB962C8B-B14F-4D97-AF65-F5344CB8AC3E}">
        <p14:creationId xmlns:p14="http://schemas.microsoft.com/office/powerpoint/2010/main" val="585096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3526" y="1189265"/>
            <a:ext cx="10705024" cy="5897335"/>
          </a:xfrm>
          <a:prstGeom prst="rect">
            <a:avLst/>
          </a:prstGeom>
          <a:noFill/>
          <a:ln>
            <a:noFill/>
          </a:ln>
        </p:spPr>
        <p:txBody>
          <a:bodyPr wrap="square" rtlCol="0" anchor="t" anchorCtr="0">
            <a:normAutofit/>
          </a:bodyPr>
          <a:lstStyle/>
          <a:p>
            <a:r>
              <a:rPr lang="en-US" sz="4600" dirty="0">
                <a:solidFill>
                  <a:srgbClr val="23566C"/>
                </a:solidFill>
                <a:latin typeface="OpenDyslexic" charset="0"/>
                <a:ea typeface="OpenDyslexic" charset="0"/>
                <a:cs typeface="OpenDyslexic" charset="0"/>
              </a:rPr>
              <a:t>Cooling rate determines the ____ of the crystals:</a:t>
            </a:r>
          </a:p>
          <a:p>
            <a:pPr marL="571500" indent="-571500">
              <a:buFont typeface="Arial" charset="0"/>
              <a:buChar char="•"/>
            </a:pPr>
            <a:r>
              <a:rPr lang="en-US" sz="4600" dirty="0">
                <a:solidFill>
                  <a:srgbClr val="23566C"/>
                </a:solidFill>
                <a:latin typeface="OpenDyslexic" charset="0"/>
                <a:ea typeface="OpenDyslexic" charset="0"/>
                <a:cs typeface="OpenDyslexic" charset="0"/>
              </a:rPr>
              <a:t>Extrusive igneous rocks have _____crystals</a:t>
            </a:r>
          </a:p>
          <a:p>
            <a:pPr marL="571500" indent="-571500">
              <a:buFont typeface="Arial" charset="0"/>
              <a:buChar char="•"/>
            </a:pPr>
            <a:r>
              <a:rPr lang="en-US" sz="4600" dirty="0">
                <a:solidFill>
                  <a:srgbClr val="23566C"/>
                </a:solidFill>
                <a:latin typeface="OpenDyslexic" charset="0"/>
                <a:ea typeface="OpenDyslexic" charset="0"/>
                <a:cs typeface="OpenDyslexic" charset="0"/>
              </a:rPr>
              <a:t>Intrusive igneous rocks have _____ crystals</a:t>
            </a:r>
            <a:endParaRPr lang="en-US" sz="4000" dirty="0">
              <a:solidFill>
                <a:srgbClr val="23566C"/>
              </a:solidFill>
              <a:latin typeface="OpenDyslexic" charset="0"/>
              <a:ea typeface="OpenDyslexic" charset="0"/>
              <a:cs typeface="OpenDyslexic" charset="0"/>
            </a:endParaRPr>
          </a:p>
          <a:p>
            <a:pPr algn="l"/>
            <a:r>
              <a:rPr lang="en-US" sz="4000" dirty="0">
                <a:solidFill>
                  <a:srgbClr val="23566C"/>
                </a:solidFill>
                <a:latin typeface="OpenDyslexic" charset="0"/>
                <a:ea typeface="OpenDyslexic" charset="0"/>
                <a:cs typeface="OpenDyslexic" charset="0"/>
              </a:rPr>
              <a:t> </a:t>
            </a:r>
          </a:p>
          <a:p>
            <a:pPr algn="l"/>
            <a:endParaRPr lang="en-US" sz="4000" dirty="0">
              <a:solidFill>
                <a:srgbClr val="23566C"/>
              </a:solidFill>
              <a:latin typeface="OpenDyslexic" charset="0"/>
              <a:ea typeface="OpenDyslexic" charset="0"/>
              <a:cs typeface="OpenDyslexic" charset="0"/>
            </a:endParaRPr>
          </a:p>
        </p:txBody>
      </p:sp>
    </p:spTree>
    <p:extLst>
      <p:ext uri="{BB962C8B-B14F-4D97-AF65-F5344CB8AC3E}">
        <p14:creationId xmlns:p14="http://schemas.microsoft.com/office/powerpoint/2010/main" val="2146014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3526" y="1189265"/>
            <a:ext cx="10705024" cy="5897335"/>
          </a:xfrm>
          <a:prstGeom prst="rect">
            <a:avLst/>
          </a:prstGeom>
          <a:noFill/>
          <a:ln>
            <a:noFill/>
          </a:ln>
        </p:spPr>
        <p:txBody>
          <a:bodyPr wrap="square" rtlCol="0" anchor="t" anchorCtr="0">
            <a:normAutofit/>
          </a:bodyPr>
          <a:lstStyle/>
          <a:p>
            <a:r>
              <a:rPr lang="en-US" sz="4600" dirty="0">
                <a:solidFill>
                  <a:srgbClr val="23566C"/>
                </a:solidFill>
                <a:latin typeface="OpenDyslexic" charset="0"/>
                <a:ea typeface="OpenDyslexic" charset="0"/>
                <a:cs typeface="OpenDyslexic" charset="0"/>
              </a:rPr>
              <a:t>The type of minerals it contains determines the colour it will be:</a:t>
            </a:r>
          </a:p>
          <a:p>
            <a:pPr marL="571500" indent="-571500">
              <a:buFont typeface="Arial" charset="0"/>
              <a:buChar char="•"/>
            </a:pPr>
            <a:r>
              <a:rPr lang="en-US" sz="4600" dirty="0">
                <a:solidFill>
                  <a:srgbClr val="23566C"/>
                </a:solidFill>
                <a:latin typeface="OpenDyslexic" charset="0"/>
                <a:ea typeface="OpenDyslexic" charset="0"/>
                <a:cs typeface="OpenDyslexic" charset="0"/>
              </a:rPr>
              <a:t>Felsic igneous rocks are _____ </a:t>
            </a:r>
            <a:r>
              <a:rPr lang="en-US" sz="4600" dirty="0" err="1">
                <a:solidFill>
                  <a:srgbClr val="23566C"/>
                </a:solidFill>
                <a:latin typeface="OpenDyslexic" charset="0"/>
                <a:ea typeface="OpenDyslexic" charset="0"/>
                <a:cs typeface="OpenDyslexic" charset="0"/>
              </a:rPr>
              <a:t>coloured</a:t>
            </a:r>
            <a:endParaRPr lang="en-US" sz="4600" dirty="0">
              <a:solidFill>
                <a:srgbClr val="23566C"/>
              </a:solidFill>
              <a:latin typeface="OpenDyslexic" charset="0"/>
              <a:ea typeface="OpenDyslexic" charset="0"/>
              <a:cs typeface="OpenDyslexic" charset="0"/>
            </a:endParaRPr>
          </a:p>
          <a:p>
            <a:pPr marL="571500" indent="-571500">
              <a:buFont typeface="Arial" charset="0"/>
              <a:buChar char="•"/>
            </a:pPr>
            <a:r>
              <a:rPr lang="en-US" sz="4600" dirty="0">
                <a:solidFill>
                  <a:srgbClr val="23566C"/>
                </a:solidFill>
                <a:latin typeface="OpenDyslexic" charset="0"/>
                <a:ea typeface="OpenDyslexic" charset="0"/>
                <a:cs typeface="OpenDyslexic" charset="0"/>
              </a:rPr>
              <a:t>Mafic igneous rocks are ____ </a:t>
            </a:r>
            <a:r>
              <a:rPr lang="en-US" sz="4600" dirty="0" err="1">
                <a:solidFill>
                  <a:srgbClr val="23566C"/>
                </a:solidFill>
                <a:latin typeface="OpenDyslexic" charset="0"/>
                <a:ea typeface="OpenDyslexic" charset="0"/>
                <a:cs typeface="OpenDyslexic" charset="0"/>
              </a:rPr>
              <a:t>coloured</a:t>
            </a:r>
            <a:endParaRPr lang="en-US" sz="4000" dirty="0">
              <a:solidFill>
                <a:srgbClr val="23566C"/>
              </a:solidFill>
              <a:latin typeface="OpenDyslexic" charset="0"/>
              <a:ea typeface="OpenDyslexic" charset="0"/>
              <a:cs typeface="OpenDyslexic" charset="0"/>
            </a:endParaRPr>
          </a:p>
          <a:p>
            <a:pPr algn="l"/>
            <a:r>
              <a:rPr lang="en-US" sz="4000" dirty="0">
                <a:solidFill>
                  <a:srgbClr val="23566C"/>
                </a:solidFill>
                <a:latin typeface="OpenDyslexic" charset="0"/>
                <a:ea typeface="OpenDyslexic" charset="0"/>
                <a:cs typeface="OpenDyslexic" charset="0"/>
              </a:rPr>
              <a:t> </a:t>
            </a:r>
          </a:p>
          <a:p>
            <a:pPr algn="l"/>
            <a:endParaRPr lang="en-US" sz="4000" dirty="0">
              <a:solidFill>
                <a:srgbClr val="23566C"/>
              </a:solidFill>
              <a:latin typeface="OpenDyslexic" charset="0"/>
              <a:ea typeface="OpenDyslexic" charset="0"/>
              <a:cs typeface="OpenDyslexic" charset="0"/>
            </a:endParaRPr>
          </a:p>
        </p:txBody>
      </p:sp>
    </p:spTree>
    <p:extLst>
      <p:ext uri="{BB962C8B-B14F-4D97-AF65-F5344CB8AC3E}">
        <p14:creationId xmlns:p14="http://schemas.microsoft.com/office/powerpoint/2010/main" val="1559378312"/>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nchor="t" anchorCtr="0">
        <a:normAutofit/>
      </a:bodyPr>
      <a:lstStyle>
        <a:defPPr algn="l">
          <a:defRPr sz="4000" dirty="0" smtClean="0">
            <a:latin typeface="Futura Medium" panose="020B0602020204020303" pitchFamily="34" charset="-79"/>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documentManagement>
</p:properties>
</file>

<file path=customXml/itemProps1.xml><?xml version="1.0" encoding="utf-8"?>
<ds:datastoreItem xmlns:ds="http://schemas.openxmlformats.org/officeDocument/2006/customXml" ds:itemID="{7D6CFA9F-EBD6-45C1-BF7A-08A778C6977C}"/>
</file>

<file path=customXml/itemProps2.xml><?xml version="1.0" encoding="utf-8"?>
<ds:datastoreItem xmlns:ds="http://schemas.openxmlformats.org/officeDocument/2006/customXml" ds:itemID="{83540D7E-07E8-4461-870E-EDEDF609AEA9}"/>
</file>

<file path=customXml/itemProps3.xml><?xml version="1.0" encoding="utf-8"?>
<ds:datastoreItem xmlns:ds="http://schemas.openxmlformats.org/officeDocument/2006/customXml" ds:itemID="{8B1CF80B-3A3F-46A7-A466-685C5F5A72E2}"/>
</file>

<file path=docProps/app.xml><?xml version="1.0" encoding="utf-8"?>
<Properties xmlns="http://schemas.openxmlformats.org/officeDocument/2006/extended-properties" xmlns:vt="http://schemas.openxmlformats.org/officeDocument/2006/docPropsVTypes">
  <Template>{33057687-8793-EB47-A5E0-08E93C53D0F2}tf10001071</Template>
  <TotalTime>9698</TotalTime>
  <Words>1291</Words>
  <Application>Microsoft Macintosh PowerPoint</Application>
  <PresentationFormat>Widescreen</PresentationFormat>
  <Paragraphs>233</Paragraphs>
  <Slides>50</Slides>
  <Notes>28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Futura Medium</vt:lpstr>
      <vt:lpstr>OpenDyslexic</vt:lpstr>
      <vt:lpstr>Wingdings</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ROCKS ARE THE OLDEST?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sandra.burns@bigpond.com</cp:lastModifiedBy>
  <cp:revision>210</cp:revision>
  <cp:lastPrinted>2018-09-03T08:41:25Z</cp:lastPrinted>
  <dcterms:created xsi:type="dcterms:W3CDTF">2018-03-29T05:56:09Z</dcterms:created>
  <dcterms:modified xsi:type="dcterms:W3CDTF">2020-02-26T03:35:10Z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5700.00000000000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